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embeddedFontLst>
    <p:embeddedFont>
      <p:font typeface="Arimo" panose="020B0604020202020204" charset="0"/>
      <p:regular r:id="rId48"/>
    </p:embeddedFont>
    <p:embeddedFont>
      <p:font typeface="IBM Plex Sans Condensed" panose="020B0506050203000203" pitchFamily="34" charset="0"/>
      <p:regular r:id="rId49"/>
    </p:embeddedFont>
    <p:embeddedFont>
      <p:font typeface="Trebuchet MS" panose="020B0603020202020204" pitchFamily="3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99" d="100"/>
          <a:sy n="99" d="100"/>
        </p:scale>
        <p:origin x="99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3" name="TextBox 3"/>
          <p:cNvSpPr txBox="1"/>
          <p:nvPr/>
        </p:nvSpPr>
        <p:spPr>
          <a:xfrm>
            <a:off x="981256" y="4943951"/>
            <a:ext cx="1990544" cy="552331"/>
          </a:xfrm>
          <a:prstGeom prst="rect">
            <a:avLst/>
          </a:prstGeom>
        </p:spPr>
        <p:txBody>
          <a:bodyPr wrap="square" lIns="0" tIns="0" rIns="0" bIns="0" rtlCol="0" anchor="t">
            <a:spAutoFit/>
          </a:bodyPr>
          <a:lstStyle/>
          <a:p>
            <a:pPr algn="l">
              <a:lnSpc>
                <a:spcPts val="2160"/>
              </a:lnSpc>
            </a:pPr>
            <a:r>
              <a:rPr lang="en-US" spc="18" dirty="0">
                <a:solidFill>
                  <a:srgbClr val="EBEBEB"/>
                </a:solidFill>
                <a:latin typeface="IBM Plex Sans Condensed"/>
                <a:ea typeface="IBM Plex Sans Condensed"/>
                <a:cs typeface="IBM Plex Sans Condensed"/>
                <a:sym typeface="IBM Plex Sans Condensed"/>
              </a:rPr>
              <a:t>TENNETI RUTHWIK</a:t>
            </a:r>
            <a:r>
              <a:rPr lang="en-US" sz="1800" spc="18" dirty="0">
                <a:solidFill>
                  <a:srgbClr val="EBEBEB"/>
                </a:solidFill>
                <a:latin typeface="IBM Plex Sans Condensed"/>
                <a:ea typeface="IBM Plex Sans Condensed"/>
                <a:cs typeface="IBM Plex Sans Condensed"/>
                <a:sym typeface="IBM Plex Sans Condensed"/>
              </a:rPr>
              <a:t> </a:t>
            </a:r>
          </a:p>
          <a:p>
            <a:pPr algn="l">
              <a:lnSpc>
                <a:spcPts val="2160"/>
              </a:lnSpc>
            </a:pPr>
            <a:r>
              <a:rPr lang="en-US" sz="1800" spc="18" dirty="0">
                <a:solidFill>
                  <a:srgbClr val="EBEBEB"/>
                </a:solidFill>
                <a:latin typeface="IBM Plex Sans Condensed"/>
                <a:ea typeface="IBM Plex Sans Condensed"/>
                <a:cs typeface="IBM Plex Sans Condensed"/>
                <a:sym typeface="IBM Plex Sans Condensed"/>
              </a:rPr>
              <a:t> 15 January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838200" y="1488948"/>
            <a:ext cx="5017008" cy="3986784"/>
          </a:xfrm>
          <a:custGeom>
            <a:avLst/>
            <a:gdLst/>
            <a:ahLst/>
            <a:cxnLst/>
            <a:rect l="l" t="t" r="r" b="b"/>
            <a:pathLst>
              <a:path w="5017008" h="3986784">
                <a:moveTo>
                  <a:pt x="0" y="0"/>
                </a:moveTo>
                <a:lnTo>
                  <a:pt x="5017008" y="0"/>
                </a:lnTo>
                <a:lnTo>
                  <a:pt x="5017008" y="3986784"/>
                </a:lnTo>
                <a:lnTo>
                  <a:pt x="0" y="3986784"/>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10</a:t>
            </a:r>
          </a:p>
        </p:txBody>
      </p:sp>
      <p:sp>
        <p:nvSpPr>
          <p:cNvPr id="17" name="TextBox 17"/>
          <p:cNvSpPr txBox="1"/>
          <p:nvPr/>
        </p:nvSpPr>
        <p:spPr>
          <a:xfrm>
            <a:off x="6852599" y="1490815"/>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6852599" y="222157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6852599" y="325408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0" name="TextBox 20"/>
          <p:cNvSpPr txBox="1"/>
          <p:nvPr/>
        </p:nvSpPr>
        <p:spPr>
          <a:xfrm>
            <a:off x="6852599" y="4336885"/>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1" name="TextBox 21"/>
          <p:cNvSpPr txBox="1"/>
          <p:nvPr/>
        </p:nvSpPr>
        <p:spPr>
          <a:xfrm>
            <a:off x="7195223" y="1533658"/>
            <a:ext cx="5014674" cy="4357640"/>
          </a:xfrm>
          <a:prstGeom prst="rect">
            <a:avLst/>
          </a:prstGeom>
        </p:spPr>
        <p:txBody>
          <a:bodyPr lIns="0" tIns="0" rIns="0" bIns="0" rtlCol="0" anchor="t">
            <a:spAutoFit/>
          </a:bodyPr>
          <a:lstStyle/>
          <a:p>
            <a:pPr algn="l">
              <a:lnSpc>
                <a:spcPts val="2375"/>
              </a:lnSpc>
            </a:pPr>
            <a:r>
              <a:rPr lang="en-US" sz="2202" spc="22">
                <a:solidFill>
                  <a:srgbClr val="3B2F06"/>
                </a:solidFill>
                <a:latin typeface="IBM Plex Sans Condensed"/>
                <a:ea typeface="IBM Plex Sans Condensed"/>
                <a:cs typeface="IBM Plex Sans Condensed"/>
                <a:sym typeface="IBM Plex Sans Condensed"/>
              </a:rPr>
              <a:t>We performed exploratory data analysis and determined the training labels.</a:t>
            </a:r>
          </a:p>
          <a:p>
            <a:pPr algn="l">
              <a:lnSpc>
                <a:spcPts val="4379"/>
              </a:lnSpc>
            </a:pPr>
            <a:r>
              <a:rPr lang="en-US" sz="2202" spc="22">
                <a:solidFill>
                  <a:srgbClr val="3B2F06"/>
                </a:solidFill>
                <a:latin typeface="IBM Plex Sans Condensed"/>
                <a:ea typeface="IBM Plex Sans Condensed"/>
                <a:cs typeface="IBM Plex Sans Condensed"/>
                <a:sym typeface="IBM Plex Sans Condensed"/>
              </a:rPr>
              <a:t>We calculated the number of launches at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each site, and the number and </a:t>
            </a:r>
          </a:p>
          <a:p>
            <a:pPr algn="l">
              <a:lnSpc>
                <a:spcPts val="3650"/>
              </a:lnSpc>
            </a:pPr>
            <a:r>
              <a:rPr lang="en-US" sz="2202" spc="22">
                <a:solidFill>
                  <a:srgbClr val="3B2F06"/>
                </a:solidFill>
                <a:latin typeface="IBM Plex Sans Condensed"/>
                <a:ea typeface="IBM Plex Sans Condensed"/>
                <a:cs typeface="IBM Plex Sans Condensed"/>
                <a:sym typeface="IBM Plex Sans Condensed"/>
              </a:rPr>
              <a:t>occurrence of each orbits</a:t>
            </a:r>
          </a:p>
          <a:p>
            <a:pPr algn="l">
              <a:lnSpc>
                <a:spcPts val="3104"/>
              </a:lnSpc>
            </a:pPr>
            <a:r>
              <a:rPr lang="en-US" sz="2202" spc="22">
                <a:solidFill>
                  <a:srgbClr val="3B2F06"/>
                </a:solidFill>
                <a:latin typeface="IBM Plex Sans Condensed"/>
                <a:ea typeface="IBM Plex Sans Condensed"/>
                <a:cs typeface="IBM Plex Sans Condensed"/>
                <a:sym typeface="IBM Plex Sans Condensed"/>
              </a:rPr>
              <a:t>We created landing outcome label from </a:t>
            </a:r>
          </a:p>
          <a:p>
            <a:pPr algn="l">
              <a:lnSpc>
                <a:spcPts val="1647"/>
              </a:lnSpc>
            </a:pPr>
            <a:r>
              <a:rPr lang="en-US" sz="2202" spc="22">
                <a:solidFill>
                  <a:srgbClr val="3B2F06"/>
                </a:solidFill>
                <a:latin typeface="IBM Plex Sans Condensed"/>
                <a:ea typeface="IBM Plex Sans Condensed"/>
                <a:cs typeface="IBM Plex Sans Condensed"/>
                <a:sym typeface="IBM Plex Sans Condensed"/>
              </a:rPr>
              <a:t>outcome column and exported the </a:t>
            </a:r>
          </a:p>
          <a:p>
            <a:pPr algn="l">
              <a:lnSpc>
                <a:spcPts val="3104"/>
              </a:lnSpc>
            </a:pPr>
            <a:r>
              <a:rPr lang="en-US" sz="2202" spc="22">
                <a:solidFill>
                  <a:srgbClr val="3B2F06"/>
                </a:solidFill>
                <a:latin typeface="IBM Plex Sans Condensed"/>
                <a:ea typeface="IBM Plex Sans Condensed"/>
                <a:cs typeface="IBM Plex Sans Condensed"/>
                <a:sym typeface="IBM Plex Sans Condensed"/>
              </a:rPr>
              <a:t>results to csv.</a:t>
            </a:r>
          </a:p>
          <a:p>
            <a:pPr algn="l">
              <a:lnSpc>
                <a:spcPts val="4443"/>
              </a:lnSpc>
            </a:pPr>
            <a:r>
              <a:rPr lang="en-US" sz="2202" spc="22">
                <a:solidFill>
                  <a:srgbClr val="3B2F06"/>
                </a:solidFill>
                <a:latin typeface="IBM Plex Sans Condensed"/>
                <a:ea typeface="IBM Plex Sans Condensed"/>
                <a:cs typeface="IBM Plex Sans Condensed"/>
                <a:sym typeface="IBM Plex Sans Condensed"/>
              </a:rPr>
              <a:t>The link to the notebook is </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https://github.com/chuksoo/IBM-Data-</a:t>
            </a:r>
          </a:p>
          <a:p>
            <a:pPr algn="l">
              <a:lnSpc>
                <a:spcPts val="3650"/>
              </a:lnSpc>
            </a:pPr>
            <a:r>
              <a:rPr lang="en-US" sz="2202" spc="22">
                <a:solidFill>
                  <a:srgbClr val="1C7DDB"/>
                </a:solidFill>
                <a:latin typeface="IBM Plex Sans Condensed"/>
                <a:ea typeface="IBM Plex Sans Condensed"/>
                <a:cs typeface="IBM Plex Sans Condensed"/>
                <a:sym typeface="IBM Plex Sans Condensed"/>
              </a:rPr>
              <a:t>Science-Capstone-</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SpaceX/blob/main/Data%20Wrangling.i</a:t>
            </a:r>
          </a:p>
          <a:p>
            <a:pPr algn="l">
              <a:lnSpc>
                <a:spcPts val="3686"/>
              </a:lnSpc>
            </a:pPr>
            <a:r>
              <a:rPr lang="en-US" sz="2202" spc="24">
                <a:solidFill>
                  <a:srgbClr val="1C7DDB"/>
                </a:solidFill>
                <a:latin typeface="IBM Plex Sans Condensed"/>
                <a:ea typeface="IBM Plex Sans Condensed"/>
                <a:cs typeface="IBM Plex Sans Condensed"/>
                <a:sym typeface="IBM Plex Sans Condensed"/>
              </a:rPr>
              <a:t>pynb.</a:t>
            </a:r>
          </a:p>
        </p:txBody>
      </p:sp>
      <p:sp>
        <p:nvSpPr>
          <p:cNvPr id="22" name="TextBox 22"/>
          <p:cNvSpPr txBox="1"/>
          <p:nvPr/>
        </p:nvSpPr>
        <p:spPr>
          <a:xfrm>
            <a:off x="861451" y="404755"/>
            <a:ext cx="3166472"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770382" y="3669792"/>
            <a:ext cx="5000244" cy="2757668"/>
          </a:xfrm>
          <a:custGeom>
            <a:avLst/>
            <a:gdLst/>
            <a:ahLst/>
            <a:cxnLst/>
            <a:rect l="l" t="t" r="r" b="b"/>
            <a:pathLst>
              <a:path w="5000244" h="2757668">
                <a:moveTo>
                  <a:pt x="0" y="0"/>
                </a:moveTo>
                <a:lnTo>
                  <a:pt x="5000244" y="0"/>
                </a:lnTo>
                <a:lnTo>
                  <a:pt x="5000244" y="2757668"/>
                </a:lnTo>
                <a:lnTo>
                  <a:pt x="0" y="2757668"/>
                </a:lnTo>
                <a:lnTo>
                  <a:pt x="0" y="0"/>
                </a:lnTo>
                <a:close/>
              </a:path>
            </a:pathLst>
          </a:custGeom>
          <a:blipFill>
            <a:blip r:embed="rId3"/>
            <a:stretch>
              <a:fillRect/>
            </a:stretch>
          </a:blipFill>
        </p:spPr>
      </p:sp>
      <p:sp>
        <p:nvSpPr>
          <p:cNvPr id="16" name="Freeform 16"/>
          <p:cNvSpPr/>
          <p:nvPr/>
        </p:nvSpPr>
        <p:spPr>
          <a:xfrm>
            <a:off x="6096000" y="1495806"/>
            <a:ext cx="5189982" cy="2965704"/>
          </a:xfrm>
          <a:custGeom>
            <a:avLst/>
            <a:gdLst/>
            <a:ahLst/>
            <a:cxnLst/>
            <a:rect l="l" t="t" r="r" b="b"/>
            <a:pathLst>
              <a:path w="5189982" h="2965704">
                <a:moveTo>
                  <a:pt x="0" y="0"/>
                </a:moveTo>
                <a:lnTo>
                  <a:pt x="5189982" y="0"/>
                </a:lnTo>
                <a:lnTo>
                  <a:pt x="5189982" y="2965704"/>
                </a:lnTo>
                <a:lnTo>
                  <a:pt x="0" y="2965704"/>
                </a:lnTo>
                <a:lnTo>
                  <a:pt x="0" y="0"/>
                </a:lnTo>
                <a:close/>
              </a:path>
            </a:pathLst>
          </a:custGeom>
          <a:blipFill>
            <a:blip r:embed="rId4"/>
            <a:stretch>
              <a:fillRect/>
            </a:stretch>
          </a:blipFill>
        </p:spPr>
      </p:sp>
      <p:sp>
        <p:nvSpPr>
          <p:cNvPr id="17" name="TextBox 17"/>
          <p:cNvSpPr txBox="1"/>
          <p:nvPr/>
        </p:nvSpPr>
        <p:spPr>
          <a:xfrm>
            <a:off x="11244615" y="654405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11</a:t>
            </a:r>
          </a:p>
        </p:txBody>
      </p:sp>
      <p:sp>
        <p:nvSpPr>
          <p:cNvPr id="18" name="TextBox 18"/>
          <p:cNvSpPr txBox="1"/>
          <p:nvPr/>
        </p:nvSpPr>
        <p:spPr>
          <a:xfrm>
            <a:off x="91440" y="1533868"/>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434340" y="1548136"/>
            <a:ext cx="4635951" cy="2007451"/>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explored the data by visualizing the relationship between flight number and launch Site, payload and launch site, success rate of each orbit type, flight number and orbit type, the launch success yearly trend. </a:t>
            </a:r>
          </a:p>
        </p:txBody>
      </p:sp>
      <p:sp>
        <p:nvSpPr>
          <p:cNvPr id="20" name="TextBox 20"/>
          <p:cNvSpPr txBox="1"/>
          <p:nvPr/>
        </p:nvSpPr>
        <p:spPr>
          <a:xfrm>
            <a:off x="6187440" y="4625207"/>
            <a:ext cx="3593954" cy="356397"/>
          </a:xfrm>
          <a:prstGeom prst="rect">
            <a:avLst/>
          </a:prstGeom>
        </p:spPr>
        <p:txBody>
          <a:bodyPr lIns="0" tIns="0" rIns="0" bIns="0" rtlCol="0" anchor="t">
            <a:spAutoFit/>
          </a:bodyPr>
          <a:lstStyle/>
          <a:p>
            <a:pPr algn="l">
              <a:lnSpc>
                <a:spcPts val="2646"/>
              </a:lnSpc>
            </a:pPr>
            <a:r>
              <a:rPr lang="en-US" sz="2202" spc="22">
                <a:solidFill>
                  <a:srgbClr val="3B2F06"/>
                </a:solidFill>
                <a:latin typeface="IBM Plex Sans Condensed"/>
                <a:ea typeface="IBM Plex Sans Condensed"/>
                <a:cs typeface="IBM Plex Sans Condensed"/>
                <a:sym typeface="IBM Plex Sans Condensed"/>
              </a:rPr>
              <a:t>•The link to the notebook is </a:t>
            </a:r>
          </a:p>
        </p:txBody>
      </p:sp>
      <p:sp>
        <p:nvSpPr>
          <p:cNvPr id="21" name="TextBox 21"/>
          <p:cNvSpPr txBox="1"/>
          <p:nvPr/>
        </p:nvSpPr>
        <p:spPr>
          <a:xfrm>
            <a:off x="6415764" y="4962201"/>
            <a:ext cx="4751527" cy="1339072"/>
          </a:xfrm>
          <a:prstGeom prst="rect">
            <a:avLst/>
          </a:prstGeom>
        </p:spPr>
        <p:txBody>
          <a:bodyPr lIns="0" tIns="0" rIns="0" bIns="0" rtlCol="0" anchor="t">
            <a:spAutoFit/>
          </a:bodyPr>
          <a:lstStyle/>
          <a:p>
            <a:pPr algn="l">
              <a:lnSpc>
                <a:spcPts val="2646"/>
              </a:lnSpc>
            </a:pPr>
            <a:r>
              <a:rPr lang="en-US" sz="2202" spc="22">
                <a:solidFill>
                  <a:srgbClr val="1C7DDB"/>
                </a:solidFill>
                <a:latin typeface="IBM Plex Sans Condensed"/>
                <a:ea typeface="IBM Plex Sans Condensed"/>
                <a:cs typeface="IBM Plex Sans Condensed"/>
                <a:sym typeface="IBM Plex Sans Condensed"/>
              </a:rPr>
              <a:t>https://github.com/chuksoo/IBM-Data- Science-Capstone- SpaceX/blob/main/EDA%20with%20D ata%20Visualization.ipynb</a:t>
            </a:r>
          </a:p>
        </p:txBody>
      </p:sp>
      <p:sp>
        <p:nvSpPr>
          <p:cNvPr id="22" name="TextBox 22"/>
          <p:cNvSpPr txBox="1"/>
          <p:nvPr/>
        </p:nvSpPr>
        <p:spPr>
          <a:xfrm>
            <a:off x="861451" y="404755"/>
            <a:ext cx="5717572"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12</a:t>
            </a:r>
          </a:p>
        </p:txBody>
      </p:sp>
      <p:sp>
        <p:nvSpPr>
          <p:cNvPr id="16" name="TextBox 16"/>
          <p:cNvSpPr txBox="1"/>
          <p:nvPr/>
        </p:nvSpPr>
        <p:spPr>
          <a:xfrm>
            <a:off x="91440" y="1435446"/>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7" name="TextBox 17"/>
          <p:cNvSpPr txBox="1"/>
          <p:nvPr/>
        </p:nvSpPr>
        <p:spPr>
          <a:xfrm>
            <a:off x="91440" y="2284314"/>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91440" y="5317074"/>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434064" y="5331343"/>
            <a:ext cx="9030919"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link to the notebook is </a:t>
            </a:r>
            <a:r>
              <a:rPr lang="en-US" sz="2202" spc="22">
                <a:solidFill>
                  <a:srgbClr val="1C7DDB"/>
                </a:solidFill>
                <a:latin typeface="IBM Plex Sans Condensed"/>
                <a:ea typeface="IBM Plex Sans Condensed"/>
                <a:cs typeface="IBM Plex Sans Condensed"/>
                <a:sym typeface="IBM Plex Sans Condensed"/>
              </a:rPr>
              <a:t>https://github.com/chuksoo/IBM-Data-Science- Capstone-SpaceX/blob/main/EDA%20with%20SQL.ipynb</a:t>
            </a:r>
          </a:p>
        </p:txBody>
      </p:sp>
      <p:sp>
        <p:nvSpPr>
          <p:cNvPr id="20" name="TextBox 20"/>
          <p:cNvSpPr txBox="1"/>
          <p:nvPr/>
        </p:nvSpPr>
        <p:spPr>
          <a:xfrm>
            <a:off x="434340" y="1449715"/>
            <a:ext cx="9287847" cy="1515094"/>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loaded the SpaceX dataset into a PostgreSQL database without leaving the jupyternotebook.</a:t>
            </a:r>
          </a:p>
          <a:p>
            <a:pPr algn="l">
              <a:lnSpc>
                <a:spcPts val="5447"/>
              </a:lnSpc>
            </a:pPr>
            <a:r>
              <a:rPr lang="en-US" sz="2202" spc="22">
                <a:solidFill>
                  <a:srgbClr val="3B2F06"/>
                </a:solidFill>
                <a:latin typeface="IBM Plex Sans Condensed"/>
                <a:ea typeface="IBM Plex Sans Condensed"/>
                <a:cs typeface="IBM Plex Sans Condensed"/>
                <a:sym typeface="IBM Plex Sans Condensed"/>
              </a:rPr>
              <a:t>We applied EDA with SQL to get insight from the data. We wrote queries to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find out for instance:</a:t>
            </a:r>
          </a:p>
        </p:txBody>
      </p:sp>
      <p:sp>
        <p:nvSpPr>
          <p:cNvPr id="21" name="TextBox 21"/>
          <p:cNvSpPr txBox="1"/>
          <p:nvPr/>
        </p:nvSpPr>
        <p:spPr>
          <a:xfrm>
            <a:off x="548640" y="3003604"/>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2" name="TextBox 22"/>
          <p:cNvSpPr txBox="1"/>
          <p:nvPr/>
        </p:nvSpPr>
        <p:spPr>
          <a:xfrm>
            <a:off x="548640" y="3440230"/>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3" name="TextBox 23"/>
          <p:cNvSpPr txBox="1"/>
          <p:nvPr/>
        </p:nvSpPr>
        <p:spPr>
          <a:xfrm>
            <a:off x="548640" y="3877618"/>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4" name="TextBox 24"/>
          <p:cNvSpPr txBox="1"/>
          <p:nvPr/>
        </p:nvSpPr>
        <p:spPr>
          <a:xfrm>
            <a:off x="548640" y="4314244"/>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5" name="TextBox 25"/>
          <p:cNvSpPr txBox="1"/>
          <p:nvPr/>
        </p:nvSpPr>
        <p:spPr>
          <a:xfrm>
            <a:off x="548640" y="4750870"/>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6" name="TextBox 26"/>
          <p:cNvSpPr txBox="1"/>
          <p:nvPr/>
        </p:nvSpPr>
        <p:spPr>
          <a:xfrm>
            <a:off x="834390" y="3012300"/>
            <a:ext cx="5161026"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names of unique launch sites in the space mission.</a:t>
            </a:r>
          </a:p>
        </p:txBody>
      </p:sp>
      <p:sp>
        <p:nvSpPr>
          <p:cNvPr id="27" name="TextBox 27"/>
          <p:cNvSpPr txBox="1"/>
          <p:nvPr/>
        </p:nvSpPr>
        <p:spPr>
          <a:xfrm>
            <a:off x="834390" y="3448926"/>
            <a:ext cx="6427641"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total payload mass carried by boosters launched by NASA (CRS)</a:t>
            </a:r>
          </a:p>
        </p:txBody>
      </p:sp>
      <p:sp>
        <p:nvSpPr>
          <p:cNvPr id="28" name="TextBox 28"/>
          <p:cNvSpPr txBox="1"/>
          <p:nvPr/>
        </p:nvSpPr>
        <p:spPr>
          <a:xfrm>
            <a:off x="834390" y="3886314"/>
            <a:ext cx="5832758"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average payload mass carried by booster version F9 v1.1</a:t>
            </a:r>
          </a:p>
        </p:txBody>
      </p:sp>
      <p:sp>
        <p:nvSpPr>
          <p:cNvPr id="29" name="TextBox 29"/>
          <p:cNvSpPr txBox="1"/>
          <p:nvPr/>
        </p:nvSpPr>
        <p:spPr>
          <a:xfrm>
            <a:off x="834390" y="4322940"/>
            <a:ext cx="5680986"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total number of successful and failure mission outcomes</a:t>
            </a:r>
          </a:p>
        </p:txBody>
      </p:sp>
      <p:sp>
        <p:nvSpPr>
          <p:cNvPr id="30" name="TextBox 30"/>
          <p:cNvSpPr txBox="1"/>
          <p:nvPr/>
        </p:nvSpPr>
        <p:spPr>
          <a:xfrm>
            <a:off x="834390" y="4759566"/>
            <a:ext cx="8248545"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failed landing outcomes in drone ship, their booster version and launch site names.</a:t>
            </a:r>
          </a:p>
        </p:txBody>
      </p:sp>
      <p:sp>
        <p:nvSpPr>
          <p:cNvPr id="31" name="TextBox 31"/>
          <p:cNvSpPr txBox="1"/>
          <p:nvPr/>
        </p:nvSpPr>
        <p:spPr>
          <a:xfrm>
            <a:off x="861451" y="405108"/>
            <a:ext cx="2866072"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EDA withSQL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13</a:t>
            </a:r>
          </a:p>
        </p:txBody>
      </p:sp>
      <p:sp>
        <p:nvSpPr>
          <p:cNvPr id="16" name="TextBox 16"/>
          <p:cNvSpPr txBox="1"/>
          <p:nvPr/>
        </p:nvSpPr>
        <p:spPr>
          <a:xfrm>
            <a:off x="91440" y="1544984"/>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7" name="TextBox 17"/>
          <p:cNvSpPr txBox="1"/>
          <p:nvPr/>
        </p:nvSpPr>
        <p:spPr>
          <a:xfrm>
            <a:off x="91440" y="2393852"/>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91440" y="3241958"/>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91440" y="4090064"/>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0" name="TextBox 20"/>
          <p:cNvSpPr txBox="1"/>
          <p:nvPr/>
        </p:nvSpPr>
        <p:spPr>
          <a:xfrm>
            <a:off x="434340" y="1559252"/>
            <a:ext cx="10257625" cy="321130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marked all launch sites, and added map objects such as markers, circles, lines to mark the success or failure of launches for each site on the folium map.</a:t>
            </a:r>
          </a:p>
          <a:p>
            <a:pPr algn="l">
              <a:lnSpc>
                <a:spcPts val="5447"/>
              </a:lnSpc>
            </a:pPr>
            <a:r>
              <a:rPr lang="en-US" sz="2202" spc="22">
                <a:solidFill>
                  <a:srgbClr val="3B2F06"/>
                </a:solidFill>
                <a:latin typeface="IBM Plex Sans Condensed"/>
                <a:ea typeface="IBM Plex Sans Condensed"/>
                <a:cs typeface="IBM Plex Sans Condensed"/>
                <a:sym typeface="IBM Plex Sans Condensed"/>
              </a:rPr>
              <a:t>We assigned the feature launch outcomes (failure or success) to class 0 and 1.i.e., 0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for failure, and 1 for success.</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Using the color-labeled marker clusters, we identified which launch sites have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relatively high success rate. </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We calculated the distances between a launch site to its proximities. We answered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some question for instance:</a:t>
            </a:r>
          </a:p>
        </p:txBody>
      </p:sp>
      <p:sp>
        <p:nvSpPr>
          <p:cNvPr id="21" name="TextBox 21"/>
          <p:cNvSpPr txBox="1"/>
          <p:nvPr/>
        </p:nvSpPr>
        <p:spPr>
          <a:xfrm>
            <a:off x="548640" y="4812506"/>
            <a:ext cx="62113" cy="397383"/>
          </a:xfrm>
          <a:prstGeom prst="rect">
            <a:avLst/>
          </a:prstGeom>
        </p:spPr>
        <p:txBody>
          <a:bodyPr lIns="0" tIns="0" rIns="0" bIns="0" rtlCol="0" anchor="t">
            <a:spAutoFit/>
          </a:bodyPr>
          <a:lstStyle/>
          <a:p>
            <a:pPr algn="l">
              <a:lnSpc>
                <a:spcPts val="3563"/>
              </a:lnSpc>
            </a:pPr>
            <a:r>
              <a:rPr lang="en-US" sz="1439" spc="14">
                <a:solidFill>
                  <a:srgbClr val="90C226"/>
                </a:solidFill>
                <a:latin typeface="IBM Plex Sans Condensed"/>
                <a:ea typeface="IBM Plex Sans Condensed"/>
                <a:cs typeface="IBM Plex Sans Condensed"/>
                <a:sym typeface="IBM Plex Sans Condensed"/>
              </a:rPr>
              <a:t>-</a:t>
            </a:r>
          </a:p>
        </p:txBody>
      </p:sp>
      <p:sp>
        <p:nvSpPr>
          <p:cNvPr id="22" name="TextBox 22"/>
          <p:cNvSpPr txBox="1"/>
          <p:nvPr/>
        </p:nvSpPr>
        <p:spPr>
          <a:xfrm>
            <a:off x="548640" y="5265134"/>
            <a:ext cx="62113" cy="397383"/>
          </a:xfrm>
          <a:prstGeom prst="rect">
            <a:avLst/>
          </a:prstGeom>
        </p:spPr>
        <p:txBody>
          <a:bodyPr lIns="0" tIns="0" rIns="0" bIns="0" rtlCol="0" anchor="t">
            <a:spAutoFit/>
          </a:bodyPr>
          <a:lstStyle/>
          <a:p>
            <a:pPr algn="l">
              <a:lnSpc>
                <a:spcPts val="3563"/>
              </a:lnSpc>
            </a:pPr>
            <a:r>
              <a:rPr lang="en-US" sz="1439" spc="14">
                <a:solidFill>
                  <a:srgbClr val="90C226"/>
                </a:solidFill>
                <a:latin typeface="IBM Plex Sans Condensed"/>
                <a:ea typeface="IBM Plex Sans Condensed"/>
                <a:cs typeface="IBM Plex Sans Condensed"/>
                <a:sym typeface="IBM Plex Sans Condensed"/>
              </a:rPr>
              <a:t>-</a:t>
            </a:r>
          </a:p>
        </p:txBody>
      </p:sp>
      <p:sp>
        <p:nvSpPr>
          <p:cNvPr id="23" name="TextBox 23"/>
          <p:cNvSpPr txBox="1"/>
          <p:nvPr/>
        </p:nvSpPr>
        <p:spPr>
          <a:xfrm>
            <a:off x="834390" y="4818421"/>
            <a:ext cx="5533644" cy="403860"/>
          </a:xfrm>
          <a:prstGeom prst="rect">
            <a:avLst/>
          </a:prstGeom>
        </p:spPr>
        <p:txBody>
          <a:bodyPr lIns="0" tIns="0" rIns="0" bIns="0" rtlCol="0" anchor="t">
            <a:spAutoFit/>
          </a:bodyPr>
          <a:lstStyle/>
          <a:p>
            <a:pPr algn="l">
              <a:lnSpc>
                <a:spcPts val="3564"/>
              </a:lnSpc>
            </a:pPr>
            <a:r>
              <a:rPr lang="en-US" sz="1800" spc="18">
                <a:solidFill>
                  <a:srgbClr val="757575"/>
                </a:solidFill>
                <a:latin typeface="IBM Plex Sans Condensed"/>
                <a:ea typeface="IBM Plex Sans Condensed"/>
                <a:cs typeface="IBM Plex Sans Condensed"/>
                <a:sym typeface="IBM Plex Sans Condensed"/>
              </a:rPr>
              <a:t>Are launch sites near railways, highways and coastlines.</a:t>
            </a:r>
          </a:p>
        </p:txBody>
      </p:sp>
      <p:sp>
        <p:nvSpPr>
          <p:cNvPr id="24" name="TextBox 24"/>
          <p:cNvSpPr txBox="1"/>
          <p:nvPr/>
        </p:nvSpPr>
        <p:spPr>
          <a:xfrm>
            <a:off x="834390" y="5271049"/>
            <a:ext cx="5429879" cy="403860"/>
          </a:xfrm>
          <a:prstGeom prst="rect">
            <a:avLst/>
          </a:prstGeom>
        </p:spPr>
        <p:txBody>
          <a:bodyPr lIns="0" tIns="0" rIns="0" bIns="0" rtlCol="0" anchor="t">
            <a:spAutoFit/>
          </a:bodyPr>
          <a:lstStyle/>
          <a:p>
            <a:pPr algn="l">
              <a:lnSpc>
                <a:spcPts val="3564"/>
              </a:lnSpc>
            </a:pPr>
            <a:r>
              <a:rPr lang="en-US" sz="1800" spc="18">
                <a:solidFill>
                  <a:srgbClr val="757575"/>
                </a:solidFill>
                <a:latin typeface="IBM Plex Sans Condensed"/>
                <a:ea typeface="IBM Plex Sans Condensed"/>
                <a:cs typeface="IBM Plex Sans Condensed"/>
                <a:sym typeface="IBM Plex Sans Condensed"/>
              </a:rPr>
              <a:t>Do launch sites keep certain distance away from cities.</a:t>
            </a:r>
          </a:p>
        </p:txBody>
      </p:sp>
      <p:sp>
        <p:nvSpPr>
          <p:cNvPr id="25" name="TextBox 25"/>
          <p:cNvSpPr txBox="1"/>
          <p:nvPr/>
        </p:nvSpPr>
        <p:spPr>
          <a:xfrm>
            <a:off x="861451" y="405108"/>
            <a:ext cx="7473991"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Build an Interactive Map with Folium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14</a:t>
            </a:r>
          </a:p>
        </p:txBody>
      </p:sp>
      <p:sp>
        <p:nvSpPr>
          <p:cNvPr id="16" name="TextBox 16"/>
          <p:cNvSpPr txBox="1"/>
          <p:nvPr/>
        </p:nvSpPr>
        <p:spPr>
          <a:xfrm>
            <a:off x="91440" y="1711671"/>
            <a:ext cx="200177" cy="1500464"/>
          </a:xfrm>
          <a:prstGeom prst="rect">
            <a:avLst/>
          </a:prstGeom>
        </p:spPr>
        <p:txBody>
          <a:bodyPr lIns="0" tIns="0" rIns="0" bIns="0" rtlCol="0" anchor="t">
            <a:spAutoFit/>
          </a:bodyPr>
          <a:lstStyle/>
          <a:p>
            <a:pPr algn="just">
              <a:lnSpc>
                <a:spcPts val="4039"/>
              </a:lnSpc>
            </a:pPr>
            <a:r>
              <a:rPr lang="en-US" sz="1757">
                <a:solidFill>
                  <a:srgbClr val="90C226"/>
                </a:solidFill>
                <a:latin typeface="Arimo"/>
                <a:ea typeface="Arimo"/>
                <a:cs typeface="Arimo"/>
                <a:sym typeface="Arimo"/>
              </a:rPr>
              <a:t>  </a:t>
            </a:r>
          </a:p>
        </p:txBody>
      </p:sp>
      <p:sp>
        <p:nvSpPr>
          <p:cNvPr id="17" name="TextBox 17"/>
          <p:cNvSpPr txBox="1"/>
          <p:nvPr/>
        </p:nvSpPr>
        <p:spPr>
          <a:xfrm>
            <a:off x="91440" y="373859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064" y="1744990"/>
            <a:ext cx="9030919" cy="2674096"/>
          </a:xfrm>
          <a:prstGeom prst="rect">
            <a:avLst/>
          </a:prstGeom>
        </p:spPr>
        <p:txBody>
          <a:bodyPr lIns="0" tIns="0" rIns="0" bIns="0" rtlCol="0" anchor="t">
            <a:spAutoFit/>
          </a:bodyPr>
          <a:lstStyle/>
          <a:p>
            <a:pPr algn="l">
              <a:lnSpc>
                <a:spcPts val="4040"/>
              </a:lnSpc>
            </a:pPr>
            <a:r>
              <a:rPr lang="en-US" sz="2202" spc="22">
                <a:solidFill>
                  <a:srgbClr val="3B2F06"/>
                </a:solidFill>
                <a:latin typeface="IBM Plex Sans Condensed"/>
                <a:ea typeface="IBM Plex Sans Condensed"/>
                <a:cs typeface="IBM Plex Sans Condensed"/>
                <a:sym typeface="IBM Plex Sans Condensed"/>
              </a:rPr>
              <a:t>We built an interactive dashboard with Plotly dash We plotted pie charts showing the total launches by a certain sites We plotted scatter graph showing the relationship with Outcome and </a:t>
            </a:r>
          </a:p>
          <a:p>
            <a:pPr algn="l">
              <a:lnSpc>
                <a:spcPts val="1248"/>
              </a:lnSpc>
            </a:pPr>
            <a:r>
              <a:rPr lang="en-US" sz="2202" spc="22">
                <a:solidFill>
                  <a:srgbClr val="3B2F06"/>
                </a:solidFill>
                <a:latin typeface="IBM Plex Sans Condensed"/>
                <a:ea typeface="IBM Plex Sans Condensed"/>
                <a:cs typeface="IBM Plex Sans Condensed"/>
                <a:sym typeface="IBM Plex Sans Condensed"/>
              </a:rPr>
              <a:t>Payload Mass (Kg) for the different booster version.</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The link to the notebook is </a:t>
            </a:r>
            <a:r>
              <a:rPr lang="en-US" sz="2202" spc="22">
                <a:solidFill>
                  <a:srgbClr val="1C7DDB"/>
                </a:solidFill>
                <a:latin typeface="IBM Plex Sans Condensed"/>
                <a:ea typeface="IBM Plex Sans Condensed"/>
                <a:cs typeface="IBM Plex Sans Condensed"/>
                <a:sym typeface="IBM Plex Sans Condensed"/>
              </a:rPr>
              <a:t>https://github.com/chuksoo/IBM-Data-Science-</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Capstone-SpaceX/blob/main/app.py</a:t>
            </a:r>
          </a:p>
        </p:txBody>
      </p:sp>
      <p:sp>
        <p:nvSpPr>
          <p:cNvPr id="19" name="TextBox 19"/>
          <p:cNvSpPr txBox="1"/>
          <p:nvPr/>
        </p:nvSpPr>
        <p:spPr>
          <a:xfrm>
            <a:off x="861451" y="404755"/>
            <a:ext cx="7260736"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Build a Dashboard with Plotly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15</a:t>
            </a:r>
          </a:p>
        </p:txBody>
      </p:sp>
      <p:sp>
        <p:nvSpPr>
          <p:cNvPr id="16" name="TextBox 16"/>
          <p:cNvSpPr txBox="1"/>
          <p:nvPr/>
        </p:nvSpPr>
        <p:spPr>
          <a:xfrm>
            <a:off x="91440" y="186407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7" name="TextBox 17"/>
          <p:cNvSpPr txBox="1"/>
          <p:nvPr/>
        </p:nvSpPr>
        <p:spPr>
          <a:xfrm>
            <a:off x="91440" y="271293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91440" y="3561045"/>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91440" y="4256751"/>
            <a:ext cx="200177" cy="987638"/>
          </a:xfrm>
          <a:prstGeom prst="rect">
            <a:avLst/>
          </a:prstGeom>
        </p:spPr>
        <p:txBody>
          <a:bodyPr lIns="0" tIns="0" rIns="0" bIns="0" rtlCol="0" anchor="t">
            <a:spAutoFit/>
          </a:bodyPr>
          <a:lstStyle/>
          <a:p>
            <a:pPr algn="just">
              <a:lnSpc>
                <a:spcPts val="4043"/>
              </a:lnSpc>
            </a:pPr>
            <a:r>
              <a:rPr lang="en-US" sz="1757">
                <a:solidFill>
                  <a:srgbClr val="90C226"/>
                </a:solidFill>
                <a:latin typeface="Arimo"/>
                <a:ea typeface="Arimo"/>
                <a:cs typeface="Arimo"/>
                <a:sym typeface="Arimo"/>
              </a:rPr>
              <a:t> </a:t>
            </a:r>
          </a:p>
        </p:txBody>
      </p:sp>
      <p:sp>
        <p:nvSpPr>
          <p:cNvPr id="20" name="TextBox 20"/>
          <p:cNvSpPr txBox="1"/>
          <p:nvPr/>
        </p:nvSpPr>
        <p:spPr>
          <a:xfrm>
            <a:off x="434064" y="1878340"/>
            <a:ext cx="9458535" cy="3724894"/>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loaded the data using numpyand pandas, transformed the data, split our data into training and testing.</a:t>
            </a:r>
          </a:p>
          <a:p>
            <a:pPr algn="l">
              <a:lnSpc>
                <a:spcPts val="5447"/>
              </a:lnSpc>
            </a:pPr>
            <a:r>
              <a:rPr lang="en-US" sz="2202" spc="22">
                <a:solidFill>
                  <a:srgbClr val="3B2F06"/>
                </a:solidFill>
                <a:latin typeface="IBM Plex Sans Condensed"/>
                <a:ea typeface="IBM Plex Sans Condensed"/>
                <a:cs typeface="IBM Plex Sans Condensed"/>
                <a:sym typeface="IBM Plex Sans Condensed"/>
              </a:rPr>
              <a:t>We built different machine learning models and tune different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hyperparameters using GridSearchCV.</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We used accuracy as the metric for our model, improved the model using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feature engineering and algorithm tuning.</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We found the best performing classification model.</a:t>
            </a:r>
          </a:p>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link to the notebook is </a:t>
            </a:r>
            <a:r>
              <a:rPr lang="en-US" sz="2202" spc="22">
                <a:solidFill>
                  <a:srgbClr val="1C7DDB"/>
                </a:solidFill>
                <a:latin typeface="IBM Plex Sans Condensed"/>
                <a:ea typeface="IBM Plex Sans Condensed"/>
                <a:cs typeface="IBM Plex Sans Condensed"/>
                <a:sym typeface="IBM Plex Sans Condensed"/>
              </a:rPr>
              <a:t>https://github.com/chuksoo/IBM-Data-Science- Capstone-SpaceX/blob/main/Machine%20Learning%20Prediction.ipynb</a:t>
            </a:r>
          </a:p>
        </p:txBody>
      </p:sp>
      <p:sp>
        <p:nvSpPr>
          <p:cNvPr id="21" name="TextBox 21"/>
          <p:cNvSpPr txBox="1"/>
          <p:nvPr/>
        </p:nvSpPr>
        <p:spPr>
          <a:xfrm>
            <a:off x="861451" y="404755"/>
            <a:ext cx="6862601"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32564" y="1751609"/>
            <a:ext cx="99841" cy="1489558"/>
          </a:xfrm>
          <a:prstGeom prst="rect">
            <a:avLst/>
          </a:prstGeom>
        </p:spPr>
        <p:txBody>
          <a:bodyPr lIns="0" tIns="0" rIns="0" bIns="0" rtlCol="0" anchor="t">
            <a:spAutoFit/>
          </a:bodyPr>
          <a:lstStyle/>
          <a:p>
            <a:pPr algn="just">
              <a:lnSpc>
                <a:spcPts val="4040"/>
              </a:lnSpc>
            </a:pPr>
            <a:r>
              <a:rPr lang="en-US" sz="2202" spc="-17">
                <a:solidFill>
                  <a:srgbClr val="3B2F06"/>
                </a:solidFill>
                <a:latin typeface="IBM Plex Sans Condensed"/>
                <a:ea typeface="IBM Plex Sans Condensed"/>
                <a:cs typeface="IBM Plex Sans Condensed"/>
                <a:sym typeface="IBM Plex Sans Condensed"/>
              </a:rPr>
              <a:t>• • •</a:t>
            </a:r>
          </a:p>
        </p:txBody>
      </p:sp>
      <p:sp>
        <p:nvSpPr>
          <p:cNvPr id="16" name="TextBox 16"/>
          <p:cNvSpPr txBox="1"/>
          <p:nvPr/>
        </p:nvSpPr>
        <p:spPr>
          <a:xfrm>
            <a:off x="1161164" y="1726702"/>
            <a:ext cx="4966611" cy="1490682"/>
          </a:xfrm>
          <a:prstGeom prst="rect">
            <a:avLst/>
          </a:prstGeom>
        </p:spPr>
        <p:txBody>
          <a:bodyPr lIns="0" tIns="0" rIns="0" bIns="0" rtlCol="0" anchor="t">
            <a:spAutoFit/>
          </a:bodyPr>
          <a:lstStyle/>
          <a:p>
            <a:pPr algn="l">
              <a:lnSpc>
                <a:spcPts val="4040"/>
              </a:lnSpc>
            </a:pPr>
            <a:r>
              <a:rPr lang="en-US" sz="2202" spc="22">
                <a:solidFill>
                  <a:srgbClr val="3B2F06"/>
                </a:solidFill>
                <a:latin typeface="IBM Plex Sans Condensed"/>
                <a:ea typeface="IBM Plex Sans Condensed"/>
                <a:cs typeface="IBM Plex Sans Condensed"/>
                <a:sym typeface="IBM Plex Sans Condensed"/>
              </a:rPr>
              <a:t>Exploratory data analysis results Interactive analytics demo in screenshots Predictive analysis results</a:t>
            </a:r>
          </a:p>
        </p:txBody>
      </p:sp>
      <p:sp>
        <p:nvSpPr>
          <p:cNvPr id="17" name="TextBox 17"/>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16</a:t>
            </a:r>
          </a:p>
        </p:txBody>
      </p:sp>
      <p:sp>
        <p:nvSpPr>
          <p:cNvPr id="18" name="TextBox 18"/>
          <p:cNvSpPr txBox="1"/>
          <p:nvPr/>
        </p:nvSpPr>
        <p:spPr>
          <a:xfrm>
            <a:off x="861451" y="405108"/>
            <a:ext cx="1458859"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1205484" y="2954274"/>
            <a:ext cx="9676638" cy="2504694"/>
          </a:xfrm>
          <a:custGeom>
            <a:avLst/>
            <a:gdLst/>
            <a:ahLst/>
            <a:cxnLst/>
            <a:rect l="l" t="t" r="r" b="b"/>
            <a:pathLst>
              <a:path w="9676638" h="2504694">
                <a:moveTo>
                  <a:pt x="0" y="0"/>
                </a:moveTo>
                <a:lnTo>
                  <a:pt x="9676638" y="0"/>
                </a:lnTo>
                <a:lnTo>
                  <a:pt x="9676638" y="2504694"/>
                </a:lnTo>
                <a:lnTo>
                  <a:pt x="0" y="2504694"/>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18</a:t>
            </a:r>
          </a:p>
        </p:txBody>
      </p:sp>
      <p:sp>
        <p:nvSpPr>
          <p:cNvPr id="17" name="TextBox 17"/>
          <p:cNvSpPr txBox="1"/>
          <p:nvPr/>
        </p:nvSpPr>
        <p:spPr>
          <a:xfrm>
            <a:off x="1690049" y="209584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2032949" y="2110111"/>
            <a:ext cx="9484243"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From the plot, we found that the larger the flight amount at a launch site, the greater the success rate at a launch site.</a:t>
            </a:r>
          </a:p>
        </p:txBody>
      </p:sp>
      <p:sp>
        <p:nvSpPr>
          <p:cNvPr id="19" name="TextBox 19"/>
          <p:cNvSpPr txBox="1"/>
          <p:nvPr/>
        </p:nvSpPr>
        <p:spPr>
          <a:xfrm>
            <a:off x="861451" y="405108"/>
            <a:ext cx="6120060"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Flight Number vs. LaunchSite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4481332" y="3179826"/>
            <a:ext cx="6872468" cy="2406396"/>
          </a:xfrm>
          <a:custGeom>
            <a:avLst/>
            <a:gdLst/>
            <a:ahLst/>
            <a:cxnLst/>
            <a:rect l="l" t="t" r="r" b="b"/>
            <a:pathLst>
              <a:path w="6872468" h="2406396">
                <a:moveTo>
                  <a:pt x="0" y="0"/>
                </a:moveTo>
                <a:lnTo>
                  <a:pt x="6872468" y="0"/>
                </a:lnTo>
                <a:lnTo>
                  <a:pt x="6872468" y="2406396"/>
                </a:lnTo>
                <a:lnTo>
                  <a:pt x="0" y="2406396"/>
                </a:lnTo>
                <a:lnTo>
                  <a:pt x="0" y="0"/>
                </a:lnTo>
                <a:close/>
              </a:path>
            </a:pathLst>
          </a:custGeom>
          <a:blipFill>
            <a:blip r:embed="rId2"/>
            <a:stretch>
              <a:fillRect/>
            </a:stretch>
          </a:blipFill>
        </p:spPr>
      </p:sp>
      <p:sp>
        <p:nvSpPr>
          <p:cNvPr id="15" name="Freeform 15"/>
          <p:cNvSpPr/>
          <p:nvPr/>
        </p:nvSpPr>
        <p:spPr>
          <a:xfrm>
            <a:off x="4680204" y="1071372"/>
            <a:ext cx="6877040" cy="1972056"/>
          </a:xfrm>
          <a:custGeom>
            <a:avLst/>
            <a:gdLst/>
            <a:ahLst/>
            <a:cxnLst/>
            <a:rect l="l" t="t" r="r" b="b"/>
            <a:pathLst>
              <a:path w="6877040" h="1972056">
                <a:moveTo>
                  <a:pt x="0" y="0"/>
                </a:moveTo>
                <a:lnTo>
                  <a:pt x="6877040" y="0"/>
                </a:lnTo>
                <a:lnTo>
                  <a:pt x="6877040" y="1972056"/>
                </a:lnTo>
                <a:lnTo>
                  <a:pt x="0" y="1972056"/>
                </a:lnTo>
                <a:lnTo>
                  <a:pt x="0" y="0"/>
                </a:lnTo>
                <a:close/>
              </a:path>
            </a:pathLst>
          </a:custGeom>
          <a:blipFill>
            <a:blip r:embed="rId3"/>
            <a:stretch>
              <a:fillRect/>
            </a:stretch>
          </a:blipFill>
        </p:spPr>
      </p:sp>
      <p:sp>
        <p:nvSpPr>
          <p:cNvPr id="16" name="TextBox 16"/>
          <p:cNvSpPr txBox="1"/>
          <p:nvPr/>
        </p:nvSpPr>
        <p:spPr>
          <a:xfrm>
            <a:off x="726443" y="1445104"/>
            <a:ext cx="2113264" cy="891073"/>
          </a:xfrm>
          <a:prstGeom prst="rect">
            <a:avLst/>
          </a:prstGeom>
        </p:spPr>
        <p:txBody>
          <a:bodyPr lIns="0" tIns="0" rIns="0" bIns="0" rtlCol="0" anchor="t">
            <a:spAutoFit/>
          </a:bodyPr>
          <a:lstStyle/>
          <a:p>
            <a:pPr algn="l">
              <a:lnSpc>
                <a:spcPts val="3457"/>
              </a:lnSpc>
            </a:pPr>
            <a:r>
              <a:rPr lang="en-US" sz="3197" spc="31">
                <a:solidFill>
                  <a:srgbClr val="0B49CB"/>
                </a:solidFill>
                <a:latin typeface="IBM Plex Sans Condensed"/>
                <a:ea typeface="IBM Plex Sans Condensed"/>
                <a:cs typeface="IBM Plex Sans Condensed"/>
                <a:sym typeface="IBM Plex Sans Condensed"/>
              </a:rPr>
              <a:t>Payload vs. Launch Site</a:t>
            </a:r>
          </a:p>
        </p:txBody>
      </p:sp>
      <p:sp>
        <p:nvSpPr>
          <p:cNvPr id="17" name="TextBox 17"/>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2</a:t>
            </a:r>
          </a:p>
        </p:txBody>
      </p:sp>
      <p:sp>
        <p:nvSpPr>
          <p:cNvPr id="16" name="TextBox 16"/>
          <p:cNvSpPr txBox="1"/>
          <p:nvPr/>
        </p:nvSpPr>
        <p:spPr>
          <a:xfrm>
            <a:off x="1050141" y="2057514"/>
            <a:ext cx="99841" cy="3029255"/>
          </a:xfrm>
          <a:prstGeom prst="rect">
            <a:avLst/>
          </a:prstGeom>
        </p:spPr>
        <p:txBody>
          <a:bodyPr lIns="0" tIns="0" rIns="0" bIns="0" rtlCol="0" anchor="t">
            <a:spAutoFit/>
          </a:bodyPr>
          <a:lstStyle/>
          <a:p>
            <a:pPr algn="just">
              <a:lnSpc>
                <a:spcPts val="4040"/>
              </a:lnSpc>
            </a:pPr>
            <a:r>
              <a:rPr lang="en-US" sz="2202" spc="-17">
                <a:solidFill>
                  <a:srgbClr val="3B2F06"/>
                </a:solidFill>
                <a:latin typeface="IBM Plex Sans Condensed"/>
                <a:ea typeface="IBM Plex Sans Condensed"/>
                <a:cs typeface="IBM Plex Sans Condensed"/>
                <a:sym typeface="IBM Plex Sans Condensed"/>
              </a:rPr>
              <a:t>• • • • • •</a:t>
            </a:r>
          </a:p>
        </p:txBody>
      </p:sp>
      <p:sp>
        <p:nvSpPr>
          <p:cNvPr id="17" name="TextBox 17"/>
          <p:cNvSpPr txBox="1"/>
          <p:nvPr/>
        </p:nvSpPr>
        <p:spPr>
          <a:xfrm>
            <a:off x="1278617" y="2032606"/>
            <a:ext cx="2333920" cy="3030379"/>
          </a:xfrm>
          <a:prstGeom prst="rect">
            <a:avLst/>
          </a:prstGeom>
        </p:spPr>
        <p:txBody>
          <a:bodyPr lIns="0" tIns="0" rIns="0" bIns="0" rtlCol="0" anchor="t">
            <a:spAutoFit/>
          </a:bodyPr>
          <a:lstStyle/>
          <a:p>
            <a:pPr algn="l">
              <a:lnSpc>
                <a:spcPts val="4040"/>
              </a:lnSpc>
            </a:pPr>
            <a:r>
              <a:rPr lang="en-US" sz="2202" spc="22">
                <a:solidFill>
                  <a:srgbClr val="3B2F06"/>
                </a:solidFill>
                <a:latin typeface="IBM Plex Sans Condensed"/>
                <a:ea typeface="IBM Plex Sans Condensed"/>
                <a:cs typeface="IBM Plex Sans Condensed"/>
                <a:sym typeface="IBM Plex Sans Condensed"/>
              </a:rPr>
              <a:t>Executive Summary Introduction Methodology Results Conclusion Appendix</a:t>
            </a:r>
          </a:p>
        </p:txBody>
      </p:sp>
      <p:sp>
        <p:nvSpPr>
          <p:cNvPr id="18" name="TextBox 18"/>
          <p:cNvSpPr txBox="1"/>
          <p:nvPr/>
        </p:nvSpPr>
        <p:spPr>
          <a:xfrm>
            <a:off x="861451" y="404755"/>
            <a:ext cx="1467879"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4968240" y="2244090"/>
            <a:ext cx="6580632" cy="3439668"/>
          </a:xfrm>
          <a:custGeom>
            <a:avLst/>
            <a:gdLst/>
            <a:ahLst/>
            <a:cxnLst/>
            <a:rect l="l" t="t" r="r" b="b"/>
            <a:pathLst>
              <a:path w="6580632" h="3439668">
                <a:moveTo>
                  <a:pt x="0" y="0"/>
                </a:moveTo>
                <a:lnTo>
                  <a:pt x="6580632" y="0"/>
                </a:lnTo>
                <a:lnTo>
                  <a:pt x="6580632" y="3439668"/>
                </a:lnTo>
                <a:lnTo>
                  <a:pt x="0" y="3439668"/>
                </a:lnTo>
                <a:lnTo>
                  <a:pt x="0" y="0"/>
                </a:lnTo>
                <a:close/>
              </a:path>
            </a:pathLst>
          </a:custGeom>
          <a:blipFill>
            <a:blip r:embed="rId2"/>
            <a:stretch>
              <a:fillRect/>
            </a:stretch>
          </a:blipFill>
        </p:spPr>
      </p:sp>
      <p:sp>
        <p:nvSpPr>
          <p:cNvPr id="15" name="TextBox 15"/>
          <p:cNvSpPr txBox="1"/>
          <p:nvPr/>
        </p:nvSpPr>
        <p:spPr>
          <a:xfrm>
            <a:off x="734911" y="524313"/>
            <a:ext cx="5468626" cy="617220"/>
          </a:xfrm>
          <a:prstGeom prst="rect">
            <a:avLst/>
          </a:prstGeom>
        </p:spPr>
        <p:txBody>
          <a:bodyPr lIns="0" tIns="0" rIns="0" bIns="0" rtlCol="0" anchor="t">
            <a:spAutoFit/>
          </a:bodyPr>
          <a:lstStyle/>
          <a:p>
            <a:pPr algn="l">
              <a:lnSpc>
                <a:spcPts val="5040"/>
              </a:lnSpc>
            </a:pPr>
            <a:r>
              <a:rPr lang="en-US" sz="3600" spc="36">
                <a:solidFill>
                  <a:srgbClr val="0B49CB"/>
                </a:solidFill>
                <a:latin typeface="IBM Plex Sans Condensed"/>
                <a:ea typeface="IBM Plex Sans Condensed"/>
                <a:cs typeface="IBM Plex Sans Condensed"/>
                <a:sym typeface="IBM Plex Sans Condensed"/>
              </a:rPr>
              <a:t>Success Rate vs. Orbit Type</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20</a:t>
            </a:r>
          </a:p>
        </p:txBody>
      </p:sp>
      <p:sp>
        <p:nvSpPr>
          <p:cNvPr id="17" name="TextBox 17"/>
          <p:cNvSpPr txBox="1"/>
          <p:nvPr/>
        </p:nvSpPr>
        <p:spPr>
          <a:xfrm>
            <a:off x="91440" y="182120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064" y="1835477"/>
            <a:ext cx="3450260" cy="1336834"/>
          </a:xfrm>
          <a:prstGeom prst="rect">
            <a:avLst/>
          </a:prstGeom>
        </p:spPr>
        <p:txBody>
          <a:bodyPr lIns="0" tIns="0" rIns="0" bIns="0" rtlCol="0" anchor="t">
            <a:spAutoFit/>
          </a:bodyPr>
          <a:lstStyle/>
          <a:p>
            <a:pPr algn="just">
              <a:lnSpc>
                <a:spcPts val="2640"/>
              </a:lnSpc>
            </a:pPr>
            <a:r>
              <a:rPr lang="en-US" sz="2202" spc="22">
                <a:solidFill>
                  <a:srgbClr val="404040"/>
                </a:solidFill>
                <a:latin typeface="IBM Plex Sans Condensed"/>
                <a:ea typeface="IBM Plex Sans Condensed"/>
                <a:cs typeface="IBM Plex Sans Condensed"/>
                <a:sym typeface="IBM Plex Sans Condensed"/>
              </a:rPr>
              <a:t>From the plot, we can see that ES-L1, GEO, HEO, SSO, VLEO had the most success rate.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1342644" y="3529584"/>
            <a:ext cx="8263890" cy="2104644"/>
          </a:xfrm>
          <a:custGeom>
            <a:avLst/>
            <a:gdLst/>
            <a:ahLst/>
            <a:cxnLst/>
            <a:rect l="l" t="t" r="r" b="b"/>
            <a:pathLst>
              <a:path w="8263890" h="2104644">
                <a:moveTo>
                  <a:pt x="0" y="0"/>
                </a:moveTo>
                <a:lnTo>
                  <a:pt x="8263890" y="0"/>
                </a:lnTo>
                <a:lnTo>
                  <a:pt x="8263890" y="2104644"/>
                </a:lnTo>
                <a:lnTo>
                  <a:pt x="0" y="2104644"/>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21</a:t>
            </a:r>
          </a:p>
        </p:txBody>
      </p:sp>
      <p:sp>
        <p:nvSpPr>
          <p:cNvPr id="17" name="TextBox 17"/>
          <p:cNvSpPr txBox="1"/>
          <p:nvPr/>
        </p:nvSpPr>
        <p:spPr>
          <a:xfrm>
            <a:off x="91440" y="210854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2122818"/>
            <a:ext cx="10245366" cy="1001535"/>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plot below shows the Flight Number vs. Orbit type. We observe that in the LEO orbit, success is related to the number of flights whereas in the GTO orbit, there is no relationship between flight number and the orbit. </a:t>
            </a:r>
          </a:p>
        </p:txBody>
      </p:sp>
      <p:sp>
        <p:nvSpPr>
          <p:cNvPr id="19" name="TextBox 19"/>
          <p:cNvSpPr txBox="1"/>
          <p:nvPr/>
        </p:nvSpPr>
        <p:spPr>
          <a:xfrm>
            <a:off x="861451" y="405108"/>
            <a:ext cx="5913901"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Flight Number vs. Orbit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1146810" y="3429000"/>
            <a:ext cx="9082278" cy="2095500"/>
          </a:xfrm>
          <a:custGeom>
            <a:avLst/>
            <a:gdLst/>
            <a:ahLst/>
            <a:cxnLst/>
            <a:rect l="l" t="t" r="r" b="b"/>
            <a:pathLst>
              <a:path w="9082278" h="2095500">
                <a:moveTo>
                  <a:pt x="0" y="0"/>
                </a:moveTo>
                <a:lnTo>
                  <a:pt x="9082278" y="0"/>
                </a:lnTo>
                <a:lnTo>
                  <a:pt x="9082278" y="2095500"/>
                </a:lnTo>
                <a:lnTo>
                  <a:pt x="0" y="2095500"/>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22</a:t>
            </a:r>
          </a:p>
        </p:txBody>
      </p:sp>
      <p:sp>
        <p:nvSpPr>
          <p:cNvPr id="17" name="TextBox 17"/>
          <p:cNvSpPr txBox="1"/>
          <p:nvPr/>
        </p:nvSpPr>
        <p:spPr>
          <a:xfrm>
            <a:off x="1594799" y="209584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1937699" y="2110111"/>
            <a:ext cx="10034911"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can observe that with heavy payloads, the successful landing are more for PO, LEO and ISS orbits.</a:t>
            </a:r>
          </a:p>
        </p:txBody>
      </p:sp>
      <p:sp>
        <p:nvSpPr>
          <p:cNvPr id="19" name="TextBox 19"/>
          <p:cNvSpPr txBox="1"/>
          <p:nvPr/>
        </p:nvSpPr>
        <p:spPr>
          <a:xfrm>
            <a:off x="861451" y="405108"/>
            <a:ext cx="4598660"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Payload vs. OrbitType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4712970" y="1935480"/>
            <a:ext cx="6304026" cy="3602726"/>
          </a:xfrm>
          <a:custGeom>
            <a:avLst/>
            <a:gdLst/>
            <a:ahLst/>
            <a:cxnLst/>
            <a:rect l="l" t="t" r="r" b="b"/>
            <a:pathLst>
              <a:path w="6304026" h="3602726">
                <a:moveTo>
                  <a:pt x="0" y="0"/>
                </a:moveTo>
                <a:lnTo>
                  <a:pt x="6304026" y="0"/>
                </a:lnTo>
                <a:lnTo>
                  <a:pt x="6304026" y="3602726"/>
                </a:lnTo>
                <a:lnTo>
                  <a:pt x="0" y="3602726"/>
                </a:lnTo>
                <a:lnTo>
                  <a:pt x="0" y="0"/>
                </a:lnTo>
                <a:close/>
              </a:path>
            </a:pathLst>
          </a:custGeom>
          <a:blipFill>
            <a:blip r:embed="rId2"/>
            <a:stretch>
              <a:fillRect/>
            </a:stretch>
          </a:blipFill>
        </p:spPr>
      </p:sp>
      <p:sp>
        <p:nvSpPr>
          <p:cNvPr id="15" name="TextBox 15"/>
          <p:cNvSpPr txBox="1"/>
          <p:nvPr/>
        </p:nvSpPr>
        <p:spPr>
          <a:xfrm>
            <a:off x="734911" y="524313"/>
            <a:ext cx="5726240" cy="617220"/>
          </a:xfrm>
          <a:prstGeom prst="rect">
            <a:avLst/>
          </a:prstGeom>
        </p:spPr>
        <p:txBody>
          <a:bodyPr lIns="0" tIns="0" rIns="0" bIns="0" rtlCol="0" anchor="t">
            <a:spAutoFit/>
          </a:bodyPr>
          <a:lstStyle/>
          <a:p>
            <a:pPr algn="l">
              <a:lnSpc>
                <a:spcPts val="5040"/>
              </a:lnSpc>
            </a:pPr>
            <a:r>
              <a:rPr lang="en-US" sz="3600" spc="36">
                <a:solidFill>
                  <a:srgbClr val="0B49CB"/>
                </a:solidFill>
                <a:latin typeface="IBM Plex Sans Condensed"/>
                <a:ea typeface="IBM Plex Sans Condensed"/>
                <a:cs typeface="IBM Plex Sans Condensed"/>
                <a:sym typeface="IBM Plex Sans Condensed"/>
              </a:rPr>
              <a:t>Launch Success Yearly Trend</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23</a:t>
            </a:r>
          </a:p>
        </p:txBody>
      </p:sp>
      <p:sp>
        <p:nvSpPr>
          <p:cNvPr id="17" name="TextBox 17"/>
          <p:cNvSpPr txBox="1"/>
          <p:nvPr/>
        </p:nvSpPr>
        <p:spPr>
          <a:xfrm>
            <a:off x="91440" y="182120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1835477"/>
            <a:ext cx="3167872" cy="1336834"/>
          </a:xfrm>
          <a:prstGeom prst="rect">
            <a:avLst/>
          </a:prstGeom>
        </p:spPr>
        <p:txBody>
          <a:bodyPr lIns="0" tIns="0" rIns="0" bIns="0" rtlCol="0" anchor="t">
            <a:spAutoFit/>
          </a:bodyPr>
          <a:lstStyle/>
          <a:p>
            <a:pPr algn="l">
              <a:lnSpc>
                <a:spcPts val="2640"/>
              </a:lnSpc>
            </a:pPr>
            <a:r>
              <a:rPr lang="en-US" sz="2202" spc="22">
                <a:solidFill>
                  <a:srgbClr val="404040"/>
                </a:solidFill>
                <a:latin typeface="IBM Plex Sans Condensed"/>
                <a:ea typeface="IBM Plex Sans Condensed"/>
                <a:cs typeface="IBM Plex Sans Condensed"/>
                <a:sym typeface="IBM Plex Sans Condensed"/>
              </a:rPr>
              <a:t>From the plot, we can observe that success rate since 2013 kept on increasing till 2020.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295138" y="2196846"/>
            <a:ext cx="6253734" cy="3534156"/>
          </a:xfrm>
          <a:custGeom>
            <a:avLst/>
            <a:gdLst/>
            <a:ahLst/>
            <a:cxnLst/>
            <a:rect l="l" t="t" r="r" b="b"/>
            <a:pathLst>
              <a:path w="6253734" h="3534156">
                <a:moveTo>
                  <a:pt x="0" y="0"/>
                </a:moveTo>
                <a:lnTo>
                  <a:pt x="6253734" y="0"/>
                </a:lnTo>
                <a:lnTo>
                  <a:pt x="6253734" y="3534156"/>
                </a:lnTo>
                <a:lnTo>
                  <a:pt x="0" y="3534156"/>
                </a:lnTo>
                <a:lnTo>
                  <a:pt x="0" y="0"/>
                </a:lnTo>
                <a:close/>
              </a:path>
            </a:pathLst>
          </a:custGeom>
          <a:blipFill>
            <a:blip r:embed="rId2"/>
            <a:stretch>
              <a:fillRect/>
            </a:stretch>
          </a:blipFill>
        </p:spPr>
      </p:sp>
      <p:sp>
        <p:nvSpPr>
          <p:cNvPr id="15" name="TextBox 15"/>
          <p:cNvSpPr txBox="1"/>
          <p:nvPr/>
        </p:nvSpPr>
        <p:spPr>
          <a:xfrm>
            <a:off x="734911" y="553260"/>
            <a:ext cx="4552912"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All Launch Site Names</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24</a:t>
            </a:r>
          </a:p>
        </p:txBody>
      </p:sp>
      <p:sp>
        <p:nvSpPr>
          <p:cNvPr id="17" name="TextBox 17"/>
          <p:cNvSpPr txBox="1"/>
          <p:nvPr/>
        </p:nvSpPr>
        <p:spPr>
          <a:xfrm>
            <a:off x="91440" y="182120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1835477"/>
            <a:ext cx="3531508" cy="1336815"/>
          </a:xfrm>
          <a:prstGeom prst="rect">
            <a:avLst/>
          </a:prstGeom>
        </p:spPr>
        <p:txBody>
          <a:bodyPr lIns="0" tIns="0" rIns="0" bIns="0" rtlCol="0" anchor="t">
            <a:spAutoFit/>
          </a:bodyPr>
          <a:lstStyle/>
          <a:p>
            <a:pPr algn="l">
              <a:lnSpc>
                <a:spcPts val="2640"/>
              </a:lnSpc>
            </a:pPr>
            <a:r>
              <a:rPr lang="en-US" sz="2202" spc="22">
                <a:solidFill>
                  <a:srgbClr val="404040"/>
                </a:solidFill>
                <a:latin typeface="IBM Plex Sans Condensed"/>
                <a:ea typeface="IBM Plex Sans Condensed"/>
                <a:cs typeface="IBM Plex Sans Condensed"/>
                <a:sym typeface="IBM Plex Sans Condensed"/>
              </a:rPr>
              <a:t>We used the key word DISTINCTto show only unique launch sites from the SpaceX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867166" y="1626108"/>
            <a:ext cx="10028672" cy="2907792"/>
          </a:xfrm>
          <a:custGeom>
            <a:avLst/>
            <a:gdLst/>
            <a:ahLst/>
            <a:cxnLst/>
            <a:rect l="l" t="t" r="r" b="b"/>
            <a:pathLst>
              <a:path w="10028672" h="2907792">
                <a:moveTo>
                  <a:pt x="0" y="0"/>
                </a:moveTo>
                <a:lnTo>
                  <a:pt x="10028672" y="0"/>
                </a:lnTo>
                <a:lnTo>
                  <a:pt x="10028672" y="2907792"/>
                </a:lnTo>
                <a:lnTo>
                  <a:pt x="0" y="2907792"/>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25</a:t>
            </a:r>
          </a:p>
        </p:txBody>
      </p:sp>
      <p:sp>
        <p:nvSpPr>
          <p:cNvPr id="17" name="TextBox 17"/>
          <p:cNvSpPr txBox="1"/>
          <p:nvPr/>
        </p:nvSpPr>
        <p:spPr>
          <a:xfrm>
            <a:off x="91440" y="494255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4956820"/>
            <a:ext cx="9397184"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used the query above to display 5 records where launch sites begin with `CCA`</a:t>
            </a:r>
          </a:p>
        </p:txBody>
      </p:sp>
      <p:sp>
        <p:nvSpPr>
          <p:cNvPr id="19" name="TextBox 19"/>
          <p:cNvSpPr txBox="1"/>
          <p:nvPr/>
        </p:nvSpPr>
        <p:spPr>
          <a:xfrm>
            <a:off x="861451" y="404755"/>
            <a:ext cx="7381056"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Launch Site Names Begin with 'CCA'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1859290" y="2833126"/>
            <a:ext cx="7415012" cy="2942072"/>
          </a:xfrm>
          <a:custGeom>
            <a:avLst/>
            <a:gdLst/>
            <a:ahLst/>
            <a:cxnLst/>
            <a:rect l="l" t="t" r="r" b="b"/>
            <a:pathLst>
              <a:path w="7415012" h="2942072">
                <a:moveTo>
                  <a:pt x="0" y="0"/>
                </a:moveTo>
                <a:lnTo>
                  <a:pt x="7415012" y="0"/>
                </a:lnTo>
                <a:lnTo>
                  <a:pt x="7415012" y="2942072"/>
                </a:lnTo>
                <a:lnTo>
                  <a:pt x="0" y="2942072"/>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26</a:t>
            </a:r>
          </a:p>
        </p:txBody>
      </p:sp>
      <p:sp>
        <p:nvSpPr>
          <p:cNvPr id="17" name="TextBox 17"/>
          <p:cNvSpPr txBox="1"/>
          <p:nvPr/>
        </p:nvSpPr>
        <p:spPr>
          <a:xfrm>
            <a:off x="91440" y="186407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1878340"/>
            <a:ext cx="9058989"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calculated the total payload carried by boosters from NASA as 45596 using the query below</a:t>
            </a:r>
          </a:p>
        </p:txBody>
      </p:sp>
      <p:sp>
        <p:nvSpPr>
          <p:cNvPr id="19" name="TextBox 19"/>
          <p:cNvSpPr txBox="1"/>
          <p:nvPr/>
        </p:nvSpPr>
        <p:spPr>
          <a:xfrm>
            <a:off x="861451" y="404755"/>
            <a:ext cx="3934625"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Total Payload Mass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405628" y="2218182"/>
            <a:ext cx="6019800" cy="2418588"/>
          </a:xfrm>
          <a:custGeom>
            <a:avLst/>
            <a:gdLst/>
            <a:ahLst/>
            <a:cxnLst/>
            <a:rect l="l" t="t" r="r" b="b"/>
            <a:pathLst>
              <a:path w="6019800" h="2418588">
                <a:moveTo>
                  <a:pt x="0" y="0"/>
                </a:moveTo>
                <a:lnTo>
                  <a:pt x="6019800" y="0"/>
                </a:lnTo>
                <a:lnTo>
                  <a:pt x="6019800" y="2418588"/>
                </a:lnTo>
                <a:lnTo>
                  <a:pt x="0" y="2418588"/>
                </a:lnTo>
                <a:lnTo>
                  <a:pt x="0" y="0"/>
                </a:lnTo>
                <a:close/>
              </a:path>
            </a:pathLst>
          </a:custGeom>
          <a:blipFill>
            <a:blip r:embed="rId2"/>
            <a:stretch>
              <a:fillRect/>
            </a:stretch>
          </a:blipFill>
        </p:spPr>
      </p:sp>
      <p:sp>
        <p:nvSpPr>
          <p:cNvPr id="15" name="TextBox 15"/>
          <p:cNvSpPr txBox="1"/>
          <p:nvPr/>
        </p:nvSpPr>
        <p:spPr>
          <a:xfrm>
            <a:off x="740369" y="682695"/>
            <a:ext cx="2926261" cy="1523314"/>
          </a:xfrm>
          <a:prstGeom prst="rect">
            <a:avLst/>
          </a:prstGeom>
        </p:spPr>
        <p:txBody>
          <a:bodyPr lIns="0" tIns="0" rIns="0" bIns="0" rtlCol="0" anchor="t">
            <a:spAutoFit/>
          </a:bodyPr>
          <a:lstStyle/>
          <a:p>
            <a:pPr algn="l">
              <a:lnSpc>
                <a:spcPts val="3994"/>
              </a:lnSpc>
            </a:pPr>
            <a:r>
              <a:rPr lang="en-US" sz="3702" spc="37">
                <a:solidFill>
                  <a:srgbClr val="0B49CB"/>
                </a:solidFill>
                <a:latin typeface="IBM Plex Sans Condensed"/>
                <a:ea typeface="IBM Plex Sans Condensed"/>
                <a:cs typeface="IBM Plex Sans Condensed"/>
                <a:sym typeface="IBM Plex Sans Condensed"/>
              </a:rPr>
              <a:t>Average Payload Mass by F9 v1.1</a:t>
            </a:r>
          </a:p>
        </p:txBody>
      </p:sp>
      <p:sp>
        <p:nvSpPr>
          <p:cNvPr id="16" name="TextBox 16"/>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303030"/>
                </a:solidFill>
                <a:latin typeface="Trebuchet MS"/>
                <a:ea typeface="Trebuchet MS"/>
                <a:cs typeface="Trebuchet MS"/>
                <a:sym typeface="Trebuchet MS"/>
              </a:rPr>
              <a:t>27</a:t>
            </a:r>
          </a:p>
        </p:txBody>
      </p:sp>
      <p:sp>
        <p:nvSpPr>
          <p:cNvPr id="17" name="TextBox 17"/>
          <p:cNvSpPr txBox="1"/>
          <p:nvPr/>
        </p:nvSpPr>
        <p:spPr>
          <a:xfrm>
            <a:off x="91440" y="2481586"/>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8" name="TextBox 18"/>
          <p:cNvSpPr txBox="1"/>
          <p:nvPr/>
        </p:nvSpPr>
        <p:spPr>
          <a:xfrm>
            <a:off x="434340" y="2500655"/>
            <a:ext cx="3060973" cy="1204989"/>
          </a:xfrm>
          <a:prstGeom prst="rect">
            <a:avLst/>
          </a:prstGeom>
        </p:spPr>
        <p:txBody>
          <a:bodyPr lIns="0" tIns="0" rIns="0" bIns="0" rtlCol="0" anchor="t">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calculated the average payload mass carried by booster version F9 v1.1 as 2928.4</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295138" y="2716530"/>
            <a:ext cx="6253734" cy="2494778"/>
          </a:xfrm>
          <a:custGeom>
            <a:avLst/>
            <a:gdLst/>
            <a:ahLst/>
            <a:cxnLst/>
            <a:rect l="l" t="t" r="r" b="b"/>
            <a:pathLst>
              <a:path w="6253734" h="2494778">
                <a:moveTo>
                  <a:pt x="0" y="0"/>
                </a:moveTo>
                <a:lnTo>
                  <a:pt x="6253734" y="0"/>
                </a:lnTo>
                <a:lnTo>
                  <a:pt x="6253734" y="2494778"/>
                </a:lnTo>
                <a:lnTo>
                  <a:pt x="0" y="2494778"/>
                </a:lnTo>
                <a:lnTo>
                  <a:pt x="0" y="0"/>
                </a:lnTo>
                <a:close/>
              </a:path>
            </a:pathLst>
          </a:custGeom>
          <a:blipFill>
            <a:blip r:embed="rId2"/>
            <a:stretch>
              <a:fillRect/>
            </a:stretch>
          </a:blipFill>
        </p:spPr>
      </p:sp>
      <p:sp>
        <p:nvSpPr>
          <p:cNvPr id="15" name="TextBox 15"/>
          <p:cNvSpPr txBox="1"/>
          <p:nvPr/>
        </p:nvSpPr>
        <p:spPr>
          <a:xfrm>
            <a:off x="734911" y="524313"/>
            <a:ext cx="7470877" cy="617220"/>
          </a:xfrm>
          <a:prstGeom prst="rect">
            <a:avLst/>
          </a:prstGeom>
        </p:spPr>
        <p:txBody>
          <a:bodyPr lIns="0" tIns="0" rIns="0" bIns="0" rtlCol="0" anchor="t">
            <a:spAutoFit/>
          </a:bodyPr>
          <a:lstStyle/>
          <a:p>
            <a:pPr algn="l">
              <a:lnSpc>
                <a:spcPts val="5040"/>
              </a:lnSpc>
            </a:pPr>
            <a:r>
              <a:rPr lang="en-US" sz="3600" spc="36">
                <a:solidFill>
                  <a:srgbClr val="0B49CB"/>
                </a:solidFill>
                <a:latin typeface="IBM Plex Sans Condensed"/>
                <a:ea typeface="IBM Plex Sans Condensed"/>
                <a:cs typeface="IBM Plex Sans Condensed"/>
                <a:sym typeface="IBM Plex Sans Condensed"/>
              </a:rPr>
              <a:t>First Successful Ground Landing Date</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28</a:t>
            </a:r>
          </a:p>
        </p:txBody>
      </p:sp>
      <p:sp>
        <p:nvSpPr>
          <p:cNvPr id="17" name="TextBox 17"/>
          <p:cNvSpPr txBox="1"/>
          <p:nvPr/>
        </p:nvSpPr>
        <p:spPr>
          <a:xfrm>
            <a:off x="91440" y="1831410"/>
            <a:ext cx="163963" cy="254756"/>
          </a:xfrm>
          <a:prstGeom prst="rect">
            <a:avLst/>
          </a:prstGeom>
        </p:spPr>
        <p:txBody>
          <a:bodyPr lIns="0" tIns="0" rIns="0" bIns="0" rtlCol="0" anchor="t">
            <a:spAutoFit/>
          </a:bodyPr>
          <a:lstStyle/>
          <a:p>
            <a:pPr algn="l">
              <a:lnSpc>
                <a:spcPts val="2015"/>
              </a:lnSpc>
            </a:pPr>
            <a:r>
              <a:rPr lang="en-US" sz="1439">
                <a:solidFill>
                  <a:srgbClr val="90C226"/>
                </a:solidFill>
                <a:latin typeface="Arimo"/>
                <a:ea typeface="Arimo"/>
                <a:cs typeface="Arimo"/>
                <a:sym typeface="Arimo"/>
              </a:rPr>
              <a:t></a:t>
            </a:r>
          </a:p>
        </p:txBody>
      </p:sp>
      <p:sp>
        <p:nvSpPr>
          <p:cNvPr id="18" name="TextBox 18"/>
          <p:cNvSpPr txBox="1"/>
          <p:nvPr/>
        </p:nvSpPr>
        <p:spPr>
          <a:xfrm>
            <a:off x="434340" y="1834810"/>
            <a:ext cx="3568513" cy="1093470"/>
          </a:xfrm>
          <a:prstGeom prst="rect">
            <a:avLst/>
          </a:prstGeom>
        </p:spPr>
        <p:txBody>
          <a:bodyPr lIns="0" tIns="0" rIns="0" bIns="0" rtlCol="0" anchor="t">
            <a:spAutoFit/>
          </a:bodyPr>
          <a:lstStyle/>
          <a:p>
            <a:pPr algn="l">
              <a:lnSpc>
                <a:spcPts val="2160"/>
              </a:lnSpc>
            </a:pPr>
            <a:r>
              <a:rPr lang="en-US" sz="1800" spc="18">
                <a:solidFill>
                  <a:srgbClr val="404040"/>
                </a:solidFill>
                <a:latin typeface="IBM Plex Sans Condensed"/>
                <a:ea typeface="IBM Plex Sans Condensed"/>
                <a:cs typeface="IBM Plex Sans Condensed"/>
                <a:sym typeface="IBM Plex Sans Condensed"/>
              </a:rPr>
              <a:t>We observed that the dates of the first successful landing outcome on ground pad was 22ndDecember 2015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643128" y="1783080"/>
            <a:ext cx="6253734" cy="4283964"/>
          </a:xfrm>
          <a:custGeom>
            <a:avLst/>
            <a:gdLst/>
            <a:ahLst/>
            <a:cxnLst/>
            <a:rect l="l" t="t" r="r" b="b"/>
            <a:pathLst>
              <a:path w="6253734" h="4283964">
                <a:moveTo>
                  <a:pt x="0" y="0"/>
                </a:moveTo>
                <a:lnTo>
                  <a:pt x="6253734" y="0"/>
                </a:lnTo>
                <a:lnTo>
                  <a:pt x="6253734" y="4283964"/>
                </a:lnTo>
                <a:lnTo>
                  <a:pt x="0" y="4283964"/>
                </a:lnTo>
                <a:lnTo>
                  <a:pt x="0" y="0"/>
                </a:lnTo>
                <a:close/>
              </a:path>
            </a:pathLst>
          </a:custGeom>
          <a:blipFill>
            <a:blip r:embed="rId2"/>
            <a:stretch>
              <a:fillRect/>
            </a:stretch>
          </a:blipFill>
        </p:spPr>
      </p:sp>
      <p:sp>
        <p:nvSpPr>
          <p:cNvPr id="15" name="TextBox 15"/>
          <p:cNvSpPr txBox="1"/>
          <p:nvPr/>
        </p:nvSpPr>
        <p:spPr>
          <a:xfrm>
            <a:off x="734911" y="391725"/>
            <a:ext cx="10792225" cy="996696"/>
          </a:xfrm>
          <a:prstGeom prst="rect">
            <a:avLst/>
          </a:prstGeom>
        </p:spPr>
        <p:txBody>
          <a:bodyPr lIns="0" tIns="0" rIns="0" bIns="0" rtlCol="0" anchor="t">
            <a:spAutoFit/>
          </a:bodyPr>
          <a:lstStyle/>
          <a:p>
            <a:pPr algn="l">
              <a:lnSpc>
                <a:spcPts val="3888"/>
              </a:lnSpc>
            </a:pPr>
            <a:r>
              <a:rPr lang="en-US" sz="3600" spc="36">
                <a:solidFill>
                  <a:srgbClr val="0B49CB"/>
                </a:solidFill>
                <a:latin typeface="IBM Plex Sans Condensed"/>
                <a:ea typeface="IBM Plex Sans Condensed"/>
                <a:cs typeface="IBM Plex Sans Condensed"/>
                <a:sym typeface="IBM Plex Sans Condensed"/>
              </a:rPr>
              <a:t>Successful Drone Ship Landing with Payload between 4000 and 6000</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29</a:t>
            </a:r>
          </a:p>
        </p:txBody>
      </p:sp>
      <p:sp>
        <p:nvSpPr>
          <p:cNvPr id="17" name="TextBox 17"/>
          <p:cNvSpPr txBox="1"/>
          <p:nvPr/>
        </p:nvSpPr>
        <p:spPr>
          <a:xfrm>
            <a:off x="8278178" y="1825942"/>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8" name="TextBox 18"/>
          <p:cNvSpPr txBox="1"/>
          <p:nvPr/>
        </p:nvSpPr>
        <p:spPr>
          <a:xfrm>
            <a:off x="8621068" y="1845021"/>
            <a:ext cx="3565007" cy="2424189"/>
          </a:xfrm>
          <a:prstGeom prst="rect">
            <a:avLst/>
          </a:prstGeom>
        </p:spPr>
        <p:txBody>
          <a:bodyPr lIns="0" tIns="0" rIns="0" bIns="0" rtlCol="0" anchor="t">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used the WHEREclause to filter for boosters which have successfully landed on drone ship and applied the AND condition to determine successful landing with payload mass greater than 4000 but less than 6000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11304813" y="6443053"/>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3</a:t>
            </a:r>
          </a:p>
        </p:txBody>
      </p:sp>
      <p:sp>
        <p:nvSpPr>
          <p:cNvPr id="16" name="TextBox 16"/>
          <p:cNvSpPr txBox="1"/>
          <p:nvPr/>
        </p:nvSpPr>
        <p:spPr>
          <a:xfrm>
            <a:off x="861451" y="1493691"/>
            <a:ext cx="90583" cy="327812"/>
          </a:xfrm>
          <a:prstGeom prst="rect">
            <a:avLst/>
          </a:prstGeom>
        </p:spPr>
        <p:txBody>
          <a:bodyPr lIns="0" tIns="0" rIns="0" bIns="0" rtlCol="0" anchor="t">
            <a:spAutoFit/>
          </a:bodyPr>
          <a:lstStyle/>
          <a:p>
            <a:pPr algn="l">
              <a:lnSpc>
                <a:spcPts val="2797"/>
              </a:lnSpc>
            </a:pPr>
            <a:r>
              <a:rPr lang="en-US" sz="1997" spc="-15">
                <a:solidFill>
                  <a:srgbClr val="3B2F06"/>
                </a:solidFill>
                <a:latin typeface="IBM Plex Sans Condensed"/>
                <a:ea typeface="IBM Plex Sans Condensed"/>
                <a:cs typeface="IBM Plex Sans Condensed"/>
                <a:sym typeface="IBM Plex Sans Condensed"/>
              </a:rPr>
              <a:t>•</a:t>
            </a:r>
          </a:p>
        </p:txBody>
      </p:sp>
      <p:sp>
        <p:nvSpPr>
          <p:cNvPr id="17" name="TextBox 17"/>
          <p:cNvSpPr txBox="1"/>
          <p:nvPr/>
        </p:nvSpPr>
        <p:spPr>
          <a:xfrm>
            <a:off x="861451" y="4611033"/>
            <a:ext cx="90583" cy="327812"/>
          </a:xfrm>
          <a:prstGeom prst="rect">
            <a:avLst/>
          </a:prstGeom>
        </p:spPr>
        <p:txBody>
          <a:bodyPr lIns="0" tIns="0" rIns="0" bIns="0" rtlCol="0" anchor="t">
            <a:spAutoFit/>
          </a:bodyPr>
          <a:lstStyle/>
          <a:p>
            <a:pPr algn="l">
              <a:lnSpc>
                <a:spcPts val="2797"/>
              </a:lnSpc>
            </a:pPr>
            <a:r>
              <a:rPr lang="en-US" sz="1997" spc="-15">
                <a:solidFill>
                  <a:srgbClr val="3B2F06"/>
                </a:solidFill>
                <a:latin typeface="IBM Plex Sans Condensed"/>
                <a:ea typeface="IBM Plex Sans Condensed"/>
                <a:cs typeface="IBM Plex Sans Condensed"/>
                <a:sym typeface="IBM Plex Sans Condensed"/>
              </a:rPr>
              <a:t>•</a:t>
            </a:r>
          </a:p>
        </p:txBody>
      </p:sp>
      <p:sp>
        <p:nvSpPr>
          <p:cNvPr id="18" name="TextBox 18"/>
          <p:cNvSpPr txBox="1"/>
          <p:nvPr/>
        </p:nvSpPr>
        <p:spPr>
          <a:xfrm>
            <a:off x="1090079" y="4588431"/>
            <a:ext cx="2440581" cy="328841"/>
          </a:xfrm>
          <a:prstGeom prst="rect">
            <a:avLst/>
          </a:prstGeom>
        </p:spPr>
        <p:txBody>
          <a:bodyPr lIns="0" tIns="0" rIns="0" bIns="0" rtlCol="0" anchor="t">
            <a:spAutoFit/>
          </a:bodyPr>
          <a:lstStyle/>
          <a:p>
            <a:pPr algn="l">
              <a:lnSpc>
                <a:spcPts val="2797"/>
              </a:lnSpc>
            </a:pPr>
            <a:r>
              <a:rPr lang="en-US" sz="1997" spc="19">
                <a:solidFill>
                  <a:srgbClr val="3B2F06"/>
                </a:solidFill>
                <a:latin typeface="IBM Plex Sans Condensed"/>
                <a:ea typeface="IBM Plex Sans Condensed"/>
                <a:cs typeface="IBM Plex Sans Condensed"/>
                <a:sym typeface="IBM Plex Sans Condensed"/>
              </a:rPr>
              <a:t>Summary of all results</a:t>
            </a:r>
          </a:p>
        </p:txBody>
      </p:sp>
      <p:sp>
        <p:nvSpPr>
          <p:cNvPr id="19" name="TextBox 19"/>
          <p:cNvSpPr txBox="1"/>
          <p:nvPr/>
        </p:nvSpPr>
        <p:spPr>
          <a:xfrm>
            <a:off x="1090079" y="1471089"/>
            <a:ext cx="3024245" cy="328841"/>
          </a:xfrm>
          <a:prstGeom prst="rect">
            <a:avLst/>
          </a:prstGeom>
        </p:spPr>
        <p:txBody>
          <a:bodyPr lIns="0" tIns="0" rIns="0" bIns="0" rtlCol="0" anchor="t">
            <a:spAutoFit/>
          </a:bodyPr>
          <a:lstStyle/>
          <a:p>
            <a:pPr algn="l">
              <a:lnSpc>
                <a:spcPts val="2797"/>
              </a:lnSpc>
            </a:pPr>
            <a:r>
              <a:rPr lang="en-US" sz="1997" spc="19">
                <a:solidFill>
                  <a:srgbClr val="3B2F06"/>
                </a:solidFill>
                <a:latin typeface="IBM Plex Sans Condensed"/>
                <a:ea typeface="IBM Plex Sans Condensed"/>
                <a:cs typeface="IBM Plex Sans Condensed"/>
                <a:sym typeface="IBM Plex Sans Condensed"/>
              </a:rPr>
              <a:t>Summary of methodologies</a:t>
            </a:r>
          </a:p>
        </p:txBody>
      </p:sp>
      <p:sp>
        <p:nvSpPr>
          <p:cNvPr id="20" name="TextBox 20"/>
          <p:cNvSpPr txBox="1"/>
          <p:nvPr/>
        </p:nvSpPr>
        <p:spPr>
          <a:xfrm>
            <a:off x="1318651" y="4950466"/>
            <a:ext cx="73247" cy="1120721"/>
          </a:xfrm>
          <a:prstGeom prst="rect">
            <a:avLst/>
          </a:prstGeom>
        </p:spPr>
        <p:txBody>
          <a:bodyPr lIns="0" tIns="0" rIns="0" bIns="0" rtlCol="0" anchor="t">
            <a:spAutoFit/>
          </a:bodyPr>
          <a:lstStyle/>
          <a:p>
            <a:pPr algn="just">
              <a:lnSpc>
                <a:spcPts val="3034"/>
              </a:lnSpc>
            </a:pPr>
            <a:r>
              <a:rPr lang="en-US" sz="1697" spc="16">
                <a:solidFill>
                  <a:srgbClr val="3B2F06"/>
                </a:solidFill>
                <a:latin typeface="IBM Plex Sans Condensed"/>
                <a:ea typeface="IBM Plex Sans Condensed"/>
                <a:cs typeface="IBM Plex Sans Condensed"/>
                <a:sym typeface="IBM Plex Sans Condensed"/>
              </a:rPr>
              <a:t>- - -</a:t>
            </a:r>
          </a:p>
        </p:txBody>
      </p:sp>
      <p:sp>
        <p:nvSpPr>
          <p:cNvPr id="21" name="TextBox 21"/>
          <p:cNvSpPr txBox="1"/>
          <p:nvPr/>
        </p:nvSpPr>
        <p:spPr>
          <a:xfrm>
            <a:off x="1547231" y="4950466"/>
            <a:ext cx="3250711" cy="1120721"/>
          </a:xfrm>
          <a:prstGeom prst="rect">
            <a:avLst/>
          </a:prstGeom>
        </p:spPr>
        <p:txBody>
          <a:bodyPr lIns="0" tIns="0" rIns="0" bIns="0" rtlCol="0" anchor="t">
            <a:spAutoFit/>
          </a:bodyPr>
          <a:lstStyle/>
          <a:p>
            <a:pPr algn="l">
              <a:lnSpc>
                <a:spcPts val="3034"/>
              </a:lnSpc>
            </a:pPr>
            <a:r>
              <a:rPr lang="en-US" sz="1697" spc="18">
                <a:solidFill>
                  <a:srgbClr val="3B2F06"/>
                </a:solidFill>
                <a:latin typeface="IBM Plex Sans Condensed"/>
                <a:ea typeface="IBM Plex Sans Condensed"/>
                <a:cs typeface="IBM Plex Sans Condensed"/>
                <a:sym typeface="IBM Plex Sans Condensed"/>
              </a:rPr>
              <a:t>Exploratory Data Analysis result Interactive analytics in screenshots Predictive Analytics result</a:t>
            </a:r>
          </a:p>
        </p:txBody>
      </p:sp>
      <p:sp>
        <p:nvSpPr>
          <p:cNvPr id="22" name="TextBox 22"/>
          <p:cNvSpPr txBox="1"/>
          <p:nvPr/>
        </p:nvSpPr>
        <p:spPr>
          <a:xfrm>
            <a:off x="1318651" y="1833124"/>
            <a:ext cx="73247" cy="350425"/>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a:t>
            </a:r>
          </a:p>
        </p:txBody>
      </p:sp>
      <p:sp>
        <p:nvSpPr>
          <p:cNvPr id="23" name="TextBox 23"/>
          <p:cNvSpPr txBox="1"/>
          <p:nvPr/>
        </p:nvSpPr>
        <p:spPr>
          <a:xfrm>
            <a:off x="1547231" y="1833124"/>
            <a:ext cx="2620366" cy="350425"/>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Data Collection through API</a:t>
            </a:r>
          </a:p>
        </p:txBody>
      </p:sp>
      <p:sp>
        <p:nvSpPr>
          <p:cNvPr id="24" name="TextBox 24"/>
          <p:cNvSpPr txBox="1"/>
          <p:nvPr/>
        </p:nvSpPr>
        <p:spPr>
          <a:xfrm>
            <a:off x="1318651" y="2218696"/>
            <a:ext cx="3488941" cy="735140"/>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-Data Collection with Web Scraping -Data Wrangling</a:t>
            </a:r>
          </a:p>
        </p:txBody>
      </p:sp>
      <p:sp>
        <p:nvSpPr>
          <p:cNvPr id="25" name="TextBox 25"/>
          <p:cNvSpPr txBox="1"/>
          <p:nvPr/>
        </p:nvSpPr>
        <p:spPr>
          <a:xfrm>
            <a:off x="1318651" y="2988126"/>
            <a:ext cx="73247" cy="736006"/>
          </a:xfrm>
          <a:prstGeom prst="rect">
            <a:avLst/>
          </a:prstGeom>
        </p:spPr>
        <p:txBody>
          <a:bodyPr lIns="0" tIns="0" rIns="0" bIns="0" rtlCol="0" anchor="t">
            <a:spAutoFit/>
          </a:bodyPr>
          <a:lstStyle/>
          <a:p>
            <a:pPr algn="just">
              <a:lnSpc>
                <a:spcPts val="3032"/>
              </a:lnSpc>
            </a:pPr>
            <a:r>
              <a:rPr lang="en-US" sz="1697" spc="18">
                <a:solidFill>
                  <a:srgbClr val="3B2F06"/>
                </a:solidFill>
                <a:latin typeface="IBM Plex Sans Condensed"/>
                <a:ea typeface="IBM Plex Sans Condensed"/>
                <a:cs typeface="IBM Plex Sans Condensed"/>
                <a:sym typeface="IBM Plex Sans Condensed"/>
              </a:rPr>
              <a:t>- -</a:t>
            </a:r>
          </a:p>
        </p:txBody>
      </p:sp>
      <p:sp>
        <p:nvSpPr>
          <p:cNvPr id="26" name="TextBox 26"/>
          <p:cNvSpPr txBox="1"/>
          <p:nvPr/>
        </p:nvSpPr>
        <p:spPr>
          <a:xfrm>
            <a:off x="1547231" y="2988126"/>
            <a:ext cx="4630398" cy="736006"/>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Exploratory Data Analysis with SQL Exploratory Data Analysis with Data Visualization</a:t>
            </a:r>
          </a:p>
        </p:txBody>
      </p:sp>
      <p:sp>
        <p:nvSpPr>
          <p:cNvPr id="27" name="TextBox 27"/>
          <p:cNvSpPr txBox="1"/>
          <p:nvPr/>
        </p:nvSpPr>
        <p:spPr>
          <a:xfrm>
            <a:off x="1318651" y="3758413"/>
            <a:ext cx="3894068" cy="735140"/>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-Interactive Visual Analytics with Folium -Machine Learning Prediction</a:t>
            </a:r>
          </a:p>
        </p:txBody>
      </p:sp>
      <p:sp>
        <p:nvSpPr>
          <p:cNvPr id="28" name="TextBox 28"/>
          <p:cNvSpPr txBox="1"/>
          <p:nvPr/>
        </p:nvSpPr>
        <p:spPr>
          <a:xfrm>
            <a:off x="861451" y="405108"/>
            <a:ext cx="3929824"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643128" y="1457706"/>
            <a:ext cx="5109210" cy="4632960"/>
          </a:xfrm>
          <a:custGeom>
            <a:avLst/>
            <a:gdLst/>
            <a:ahLst/>
            <a:cxnLst/>
            <a:rect l="l" t="t" r="r" b="b"/>
            <a:pathLst>
              <a:path w="5109210" h="4632960">
                <a:moveTo>
                  <a:pt x="0" y="0"/>
                </a:moveTo>
                <a:lnTo>
                  <a:pt x="5109210" y="0"/>
                </a:lnTo>
                <a:lnTo>
                  <a:pt x="5109210" y="4632960"/>
                </a:lnTo>
                <a:lnTo>
                  <a:pt x="0" y="4632960"/>
                </a:lnTo>
                <a:lnTo>
                  <a:pt x="0" y="0"/>
                </a:lnTo>
                <a:close/>
              </a:path>
            </a:pathLst>
          </a:custGeom>
          <a:blipFill>
            <a:blip r:embed="rId2"/>
            <a:stretch>
              <a:fillRect/>
            </a:stretch>
          </a:blipFill>
        </p:spPr>
      </p:sp>
      <p:sp>
        <p:nvSpPr>
          <p:cNvPr id="15" name="TextBox 15"/>
          <p:cNvSpPr txBox="1"/>
          <p:nvPr/>
        </p:nvSpPr>
        <p:spPr>
          <a:xfrm>
            <a:off x="734911" y="391725"/>
            <a:ext cx="9545126" cy="996696"/>
          </a:xfrm>
          <a:prstGeom prst="rect">
            <a:avLst/>
          </a:prstGeom>
        </p:spPr>
        <p:txBody>
          <a:bodyPr lIns="0" tIns="0" rIns="0" bIns="0" rtlCol="0" anchor="t">
            <a:spAutoFit/>
          </a:bodyPr>
          <a:lstStyle/>
          <a:p>
            <a:pPr algn="l">
              <a:lnSpc>
                <a:spcPts val="3888"/>
              </a:lnSpc>
            </a:pPr>
            <a:r>
              <a:rPr lang="en-US" sz="3600" spc="36">
                <a:solidFill>
                  <a:srgbClr val="0B49CB"/>
                </a:solidFill>
                <a:latin typeface="IBM Plex Sans Condensed"/>
                <a:ea typeface="IBM Plex Sans Condensed"/>
                <a:cs typeface="IBM Plex Sans Condensed"/>
                <a:sym typeface="IBM Plex Sans Condensed"/>
              </a:rPr>
              <a:t>Total Number of Successful and FailureMission Outcomes</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30</a:t>
            </a:r>
          </a:p>
        </p:txBody>
      </p:sp>
      <p:sp>
        <p:nvSpPr>
          <p:cNvPr id="17" name="TextBox 17"/>
          <p:cNvSpPr txBox="1"/>
          <p:nvPr/>
        </p:nvSpPr>
        <p:spPr>
          <a:xfrm>
            <a:off x="8278178" y="1825942"/>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8" name="TextBox 18"/>
          <p:cNvSpPr txBox="1"/>
          <p:nvPr/>
        </p:nvSpPr>
        <p:spPr>
          <a:xfrm>
            <a:off x="8621078" y="1845021"/>
            <a:ext cx="3515773" cy="1205084"/>
          </a:xfrm>
          <a:prstGeom prst="rect">
            <a:avLst/>
          </a:prstGeom>
        </p:spPr>
        <p:txBody>
          <a:bodyPr lIns="0" tIns="0" rIns="0" bIns="0" rtlCol="0" anchor="t">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used wildcard like ‘%’ to filter for WHERE MissionOutcomewas a success or a failure.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445252" y="963168"/>
            <a:ext cx="6155436" cy="4955286"/>
          </a:xfrm>
          <a:custGeom>
            <a:avLst/>
            <a:gdLst/>
            <a:ahLst/>
            <a:cxnLst/>
            <a:rect l="l" t="t" r="r" b="b"/>
            <a:pathLst>
              <a:path w="6155436" h="4955286">
                <a:moveTo>
                  <a:pt x="0" y="0"/>
                </a:moveTo>
                <a:lnTo>
                  <a:pt x="6155436" y="0"/>
                </a:lnTo>
                <a:lnTo>
                  <a:pt x="6155436" y="4955286"/>
                </a:lnTo>
                <a:lnTo>
                  <a:pt x="0" y="4955286"/>
                </a:lnTo>
                <a:lnTo>
                  <a:pt x="0" y="0"/>
                </a:lnTo>
                <a:close/>
              </a:path>
            </a:pathLst>
          </a:custGeom>
          <a:blipFill>
            <a:blip r:embed="rId2"/>
            <a:stretch>
              <a:fillRect/>
            </a:stretch>
          </a:blipFill>
        </p:spPr>
      </p:sp>
      <p:sp>
        <p:nvSpPr>
          <p:cNvPr id="15" name="TextBox 15"/>
          <p:cNvSpPr txBox="1"/>
          <p:nvPr/>
        </p:nvSpPr>
        <p:spPr>
          <a:xfrm>
            <a:off x="929640" y="771030"/>
            <a:ext cx="3692833" cy="1016013"/>
          </a:xfrm>
          <a:prstGeom prst="rect">
            <a:avLst/>
          </a:prstGeom>
        </p:spPr>
        <p:txBody>
          <a:bodyPr lIns="0" tIns="0" rIns="0" bIns="0" rtlCol="0" anchor="t">
            <a:spAutoFit/>
          </a:bodyPr>
          <a:lstStyle/>
          <a:p>
            <a:pPr algn="l">
              <a:lnSpc>
                <a:spcPts val="3994"/>
              </a:lnSpc>
            </a:pPr>
            <a:r>
              <a:rPr lang="en-US" sz="3702" spc="37">
                <a:solidFill>
                  <a:srgbClr val="0B49CB"/>
                </a:solidFill>
                <a:latin typeface="IBM Plex Sans Condensed"/>
                <a:ea typeface="IBM Plex Sans Condensed"/>
                <a:cs typeface="IBM Plex Sans Condensed"/>
                <a:sym typeface="IBM Plex Sans Condensed"/>
              </a:rPr>
              <a:t>Boosters Carried Maximum</a:t>
            </a:r>
            <a:r>
              <a:rPr lang="en-US" sz="3702" spc="37">
                <a:solidFill>
                  <a:srgbClr val="000000"/>
                </a:solidFill>
                <a:latin typeface="IBM Plex Sans Condensed"/>
                <a:ea typeface="IBM Plex Sans Condensed"/>
                <a:cs typeface="IBM Plex Sans Condensed"/>
                <a:sym typeface="IBM Plex Sans Condensed"/>
              </a:rPr>
              <a:t> </a:t>
            </a:r>
            <a:r>
              <a:rPr lang="en-US" sz="3702" spc="37">
                <a:solidFill>
                  <a:srgbClr val="0B49CB"/>
                </a:solidFill>
                <a:latin typeface="IBM Plex Sans Condensed"/>
                <a:ea typeface="IBM Plex Sans Condensed"/>
                <a:cs typeface="IBM Plex Sans Condensed"/>
                <a:sym typeface="IBM Plex Sans Condensed"/>
              </a:rPr>
              <a:t>Payload</a:t>
            </a:r>
          </a:p>
        </p:txBody>
      </p:sp>
      <p:sp>
        <p:nvSpPr>
          <p:cNvPr id="16" name="TextBox 16"/>
          <p:cNvSpPr txBox="1"/>
          <p:nvPr/>
        </p:nvSpPr>
        <p:spPr>
          <a:xfrm>
            <a:off x="11126724" y="6441310"/>
            <a:ext cx="136417" cy="180042"/>
          </a:xfrm>
          <a:prstGeom prst="rect">
            <a:avLst/>
          </a:prstGeom>
        </p:spPr>
        <p:txBody>
          <a:bodyPr lIns="0" tIns="0" rIns="0" bIns="0" rtlCol="0" anchor="t">
            <a:spAutoFit/>
          </a:bodyPr>
          <a:lstStyle/>
          <a:p>
            <a:pPr algn="l">
              <a:lnSpc>
                <a:spcPts val="1402"/>
              </a:lnSpc>
            </a:pPr>
            <a:r>
              <a:rPr lang="en-US" sz="1002" spc="3">
                <a:solidFill>
                  <a:srgbClr val="7F7F7F"/>
                </a:solidFill>
                <a:latin typeface="Trebuchet MS"/>
                <a:ea typeface="Trebuchet MS"/>
                <a:cs typeface="Trebuchet MS"/>
                <a:sym typeface="Trebuchet MS"/>
              </a:rPr>
              <a:t>31</a:t>
            </a:r>
          </a:p>
        </p:txBody>
      </p:sp>
      <p:sp>
        <p:nvSpPr>
          <p:cNvPr id="17" name="TextBox 17"/>
          <p:cNvSpPr txBox="1"/>
          <p:nvPr/>
        </p:nvSpPr>
        <p:spPr>
          <a:xfrm>
            <a:off x="91440" y="2230269"/>
            <a:ext cx="155086" cy="252546"/>
          </a:xfrm>
          <a:prstGeom prst="rect">
            <a:avLst/>
          </a:prstGeom>
        </p:spPr>
        <p:txBody>
          <a:bodyPr lIns="0" tIns="0" rIns="0" bIns="0" rtlCol="0" anchor="t">
            <a:spAutoFit/>
          </a:bodyPr>
          <a:lstStyle/>
          <a:p>
            <a:pPr algn="l">
              <a:lnSpc>
                <a:spcPts val="1906"/>
              </a:lnSpc>
            </a:pPr>
            <a:r>
              <a:rPr lang="en-US" sz="1361">
                <a:solidFill>
                  <a:srgbClr val="90C226"/>
                </a:solidFill>
                <a:latin typeface="Arimo"/>
                <a:ea typeface="Arimo"/>
                <a:cs typeface="Arimo"/>
                <a:sym typeface="Arimo"/>
              </a:rPr>
              <a:t></a:t>
            </a:r>
          </a:p>
        </p:txBody>
      </p:sp>
      <p:sp>
        <p:nvSpPr>
          <p:cNvPr id="18" name="TextBox 18"/>
          <p:cNvSpPr txBox="1"/>
          <p:nvPr/>
        </p:nvSpPr>
        <p:spPr>
          <a:xfrm>
            <a:off x="434340" y="2245604"/>
            <a:ext cx="2974486" cy="1291495"/>
          </a:xfrm>
          <a:prstGeom prst="rect">
            <a:avLst/>
          </a:prstGeom>
        </p:spPr>
        <p:txBody>
          <a:bodyPr lIns="0" tIns="0" rIns="0" bIns="0" rtlCol="0" anchor="t">
            <a:spAutoFit/>
          </a:bodyPr>
          <a:lstStyle/>
          <a:p>
            <a:pPr algn="l">
              <a:lnSpc>
                <a:spcPts val="2039"/>
              </a:lnSpc>
            </a:pPr>
            <a:r>
              <a:rPr lang="en-US" sz="1697" spc="18">
                <a:solidFill>
                  <a:srgbClr val="404040"/>
                </a:solidFill>
                <a:latin typeface="IBM Plex Sans Condensed"/>
                <a:ea typeface="IBM Plex Sans Condensed"/>
                <a:cs typeface="IBM Plex Sans Condensed"/>
                <a:sym typeface="IBM Plex Sans Condensed"/>
              </a:rPr>
              <a:t>We determined the booster that have carried the maximum payload using a subquery in the WHEREclause and the MAX() function.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2023110" y="3075432"/>
            <a:ext cx="7239000" cy="2580884"/>
          </a:xfrm>
          <a:custGeom>
            <a:avLst/>
            <a:gdLst/>
            <a:ahLst/>
            <a:cxnLst/>
            <a:rect l="l" t="t" r="r" b="b"/>
            <a:pathLst>
              <a:path w="7239000" h="2580884">
                <a:moveTo>
                  <a:pt x="0" y="0"/>
                </a:moveTo>
                <a:lnTo>
                  <a:pt x="7239000" y="0"/>
                </a:lnTo>
                <a:lnTo>
                  <a:pt x="7239000" y="2580884"/>
                </a:lnTo>
                <a:lnTo>
                  <a:pt x="0" y="2580884"/>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32</a:t>
            </a:r>
          </a:p>
        </p:txBody>
      </p:sp>
      <p:sp>
        <p:nvSpPr>
          <p:cNvPr id="17" name="TextBox 17"/>
          <p:cNvSpPr txBox="1"/>
          <p:nvPr/>
        </p:nvSpPr>
        <p:spPr>
          <a:xfrm>
            <a:off x="91440" y="186407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1878340"/>
            <a:ext cx="9124483" cy="100150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used a combinations of the WHEREclause, LIKE, AND, and BETWEEN conditions to filter for failedlanding outcomes in drone ship, their booster versions, andlaunch site names for year 2015</a:t>
            </a:r>
          </a:p>
        </p:txBody>
      </p:sp>
      <p:sp>
        <p:nvSpPr>
          <p:cNvPr id="19" name="TextBox 19"/>
          <p:cNvSpPr txBox="1"/>
          <p:nvPr/>
        </p:nvSpPr>
        <p:spPr>
          <a:xfrm>
            <a:off x="861451" y="404755"/>
            <a:ext cx="4533586"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2015 Launch Records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775726" y="1589532"/>
            <a:ext cx="6124946" cy="4295394"/>
          </a:xfrm>
          <a:custGeom>
            <a:avLst/>
            <a:gdLst/>
            <a:ahLst/>
            <a:cxnLst/>
            <a:rect l="l" t="t" r="r" b="b"/>
            <a:pathLst>
              <a:path w="6124946" h="4295394">
                <a:moveTo>
                  <a:pt x="0" y="0"/>
                </a:moveTo>
                <a:lnTo>
                  <a:pt x="6124946" y="0"/>
                </a:lnTo>
                <a:lnTo>
                  <a:pt x="6124946" y="4295394"/>
                </a:lnTo>
                <a:lnTo>
                  <a:pt x="0" y="4295394"/>
                </a:lnTo>
                <a:lnTo>
                  <a:pt x="0" y="0"/>
                </a:lnTo>
                <a:close/>
              </a:path>
            </a:pathLst>
          </a:custGeom>
          <a:blipFill>
            <a:blip r:embed="rId2"/>
            <a:stretch>
              <a:fillRect/>
            </a:stretch>
          </a:blipFill>
        </p:spPr>
      </p:sp>
      <p:sp>
        <p:nvSpPr>
          <p:cNvPr id="15" name="TextBox 15"/>
          <p:cNvSpPr txBox="1"/>
          <p:nvPr/>
        </p:nvSpPr>
        <p:spPr>
          <a:xfrm>
            <a:off x="734911" y="391725"/>
            <a:ext cx="10409453" cy="996696"/>
          </a:xfrm>
          <a:prstGeom prst="rect">
            <a:avLst/>
          </a:prstGeom>
        </p:spPr>
        <p:txBody>
          <a:bodyPr lIns="0" tIns="0" rIns="0" bIns="0" rtlCol="0" anchor="t">
            <a:spAutoFit/>
          </a:bodyPr>
          <a:lstStyle/>
          <a:p>
            <a:pPr algn="l">
              <a:lnSpc>
                <a:spcPts val="3888"/>
              </a:lnSpc>
            </a:pPr>
            <a:r>
              <a:rPr lang="en-US" sz="3600" spc="36">
                <a:solidFill>
                  <a:srgbClr val="0B49CB"/>
                </a:solidFill>
                <a:latin typeface="IBM Plex Sans Condensed"/>
                <a:ea typeface="IBM Plex Sans Condensed"/>
                <a:cs typeface="IBM Plex Sans Condensed"/>
                <a:sym typeface="IBM Plex Sans Condensed"/>
              </a:rPr>
              <a:t>Rank Landing Outcomes Between 2010-06-04 and 2017-03-20</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33</a:t>
            </a:r>
          </a:p>
        </p:txBody>
      </p:sp>
      <p:sp>
        <p:nvSpPr>
          <p:cNvPr id="17" name="TextBox 17"/>
          <p:cNvSpPr txBox="1"/>
          <p:nvPr/>
        </p:nvSpPr>
        <p:spPr>
          <a:xfrm>
            <a:off x="8278178" y="1825942"/>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8" name="TextBox 18"/>
          <p:cNvSpPr txBox="1"/>
          <p:nvPr/>
        </p:nvSpPr>
        <p:spPr>
          <a:xfrm>
            <a:off x="8278178" y="3833051"/>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9" name="TextBox 19"/>
          <p:cNvSpPr txBox="1"/>
          <p:nvPr/>
        </p:nvSpPr>
        <p:spPr>
          <a:xfrm>
            <a:off x="8621039" y="1845021"/>
            <a:ext cx="3541709" cy="3821744"/>
          </a:xfrm>
          <a:prstGeom prst="rect">
            <a:avLst/>
          </a:prstGeom>
        </p:spPr>
        <p:txBody>
          <a:bodyPr lIns="0" tIns="0" rIns="0" bIns="0" rtlCol="0" anchor="t">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selected Landing outcomes and the COUNTof landing outcomes from the data and used the WHEREclause to filter for landing outcomes BETWEEN 2010-06-04 to 2010-03-20.</a:t>
            </a:r>
          </a:p>
          <a:p>
            <a:pPr algn="l">
              <a:lnSpc>
                <a:spcPts val="4994"/>
              </a:lnSpc>
            </a:pPr>
            <a:r>
              <a:rPr lang="en-US" sz="1997" spc="19">
                <a:solidFill>
                  <a:srgbClr val="404040"/>
                </a:solidFill>
                <a:latin typeface="IBM Plex Sans Condensed"/>
                <a:ea typeface="IBM Plex Sans Condensed"/>
                <a:cs typeface="IBM Plex Sans Condensed"/>
                <a:sym typeface="IBM Plex Sans Condensed"/>
              </a:rPr>
              <a:t>We applied the GROUP BY </a:t>
            </a:r>
          </a:p>
          <a:p>
            <a:pPr algn="l">
              <a:lnSpc>
                <a:spcPts val="998"/>
              </a:lnSpc>
            </a:pPr>
            <a:r>
              <a:rPr lang="en-US" sz="1997" spc="19">
                <a:solidFill>
                  <a:srgbClr val="404040"/>
                </a:solidFill>
                <a:latin typeface="IBM Plex Sans Condensed"/>
                <a:ea typeface="IBM Plex Sans Condensed"/>
                <a:cs typeface="IBM Plex Sans Condensed"/>
                <a:sym typeface="IBM Plex Sans Condensed"/>
              </a:rPr>
              <a:t>clause to group the landing </a:t>
            </a:r>
          </a:p>
          <a:p>
            <a:pPr algn="l">
              <a:lnSpc>
                <a:spcPts val="3800"/>
              </a:lnSpc>
            </a:pPr>
            <a:r>
              <a:rPr lang="en-US" sz="1997" spc="19">
                <a:solidFill>
                  <a:srgbClr val="404040"/>
                </a:solidFill>
                <a:latin typeface="IBM Plex Sans Condensed"/>
                <a:ea typeface="IBM Plex Sans Condensed"/>
                <a:cs typeface="IBM Plex Sans Condensed"/>
                <a:sym typeface="IBM Plex Sans Condensed"/>
              </a:rPr>
              <a:t>outcomes and the ORDER BY </a:t>
            </a:r>
          </a:p>
          <a:p>
            <a:pPr algn="l">
              <a:lnSpc>
                <a:spcPts val="998"/>
              </a:lnSpc>
            </a:pPr>
            <a:r>
              <a:rPr lang="en-US" sz="1997" spc="19">
                <a:solidFill>
                  <a:srgbClr val="404040"/>
                </a:solidFill>
                <a:latin typeface="IBM Plex Sans Condensed"/>
                <a:ea typeface="IBM Plex Sans Condensed"/>
                <a:cs typeface="IBM Plex Sans Condensed"/>
                <a:sym typeface="IBM Plex Sans Condensed"/>
              </a:rPr>
              <a:t>clause to order the grouped </a:t>
            </a:r>
          </a:p>
          <a:p>
            <a:pPr algn="l">
              <a:lnSpc>
                <a:spcPts val="3800"/>
              </a:lnSpc>
            </a:pPr>
            <a:r>
              <a:rPr lang="en-US" sz="1997" spc="19">
                <a:solidFill>
                  <a:srgbClr val="404040"/>
                </a:solidFill>
                <a:latin typeface="IBM Plex Sans Condensed"/>
                <a:ea typeface="IBM Plex Sans Condensed"/>
                <a:cs typeface="IBM Plex Sans Condensed"/>
                <a:sym typeface="IBM Plex Sans Condensed"/>
              </a:rPr>
              <a:t>landing outcome in descending </a:t>
            </a:r>
          </a:p>
          <a:p>
            <a:pPr algn="l">
              <a:lnSpc>
                <a:spcPts val="998"/>
              </a:lnSpc>
            </a:pPr>
            <a:r>
              <a:rPr lang="en-US" sz="1997" spc="19">
                <a:solidFill>
                  <a:srgbClr val="404040"/>
                </a:solidFill>
                <a:latin typeface="IBM Plex Sans Condensed"/>
                <a:ea typeface="IBM Plex Sans Condensed"/>
                <a:cs typeface="IBM Plex Sans Condensed"/>
                <a:sym typeface="IBM Plex Sans Condensed"/>
              </a:rPr>
              <a:t>order.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0" y="1308354"/>
            <a:ext cx="10515600" cy="4717542"/>
          </a:xfrm>
          <a:custGeom>
            <a:avLst/>
            <a:gdLst/>
            <a:ahLst/>
            <a:cxnLst/>
            <a:rect l="l" t="t" r="r" b="b"/>
            <a:pathLst>
              <a:path w="10515600" h="4717542">
                <a:moveTo>
                  <a:pt x="0" y="0"/>
                </a:moveTo>
                <a:lnTo>
                  <a:pt x="10515600" y="0"/>
                </a:lnTo>
                <a:lnTo>
                  <a:pt x="10515600" y="4717542"/>
                </a:lnTo>
                <a:lnTo>
                  <a:pt x="0" y="4717542"/>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35</a:t>
            </a:r>
          </a:p>
        </p:txBody>
      </p:sp>
      <p:sp>
        <p:nvSpPr>
          <p:cNvPr id="17" name="TextBox 17"/>
          <p:cNvSpPr txBox="1"/>
          <p:nvPr/>
        </p:nvSpPr>
        <p:spPr>
          <a:xfrm>
            <a:off x="861451" y="404755"/>
            <a:ext cx="7274785"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All launch sites global map markers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36</a:t>
            </a:r>
          </a:p>
        </p:txBody>
      </p:sp>
      <p:sp>
        <p:nvSpPr>
          <p:cNvPr id="16" name="TextBox 16"/>
          <p:cNvSpPr txBox="1"/>
          <p:nvPr/>
        </p:nvSpPr>
        <p:spPr>
          <a:xfrm>
            <a:off x="861451" y="404755"/>
            <a:ext cx="9507360"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Markers showing launch sites with color labels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0" y="1362456"/>
            <a:ext cx="10091928" cy="5065014"/>
          </a:xfrm>
          <a:custGeom>
            <a:avLst/>
            <a:gdLst/>
            <a:ahLst/>
            <a:cxnLst/>
            <a:rect l="l" t="t" r="r" b="b"/>
            <a:pathLst>
              <a:path w="10091928" h="5065014">
                <a:moveTo>
                  <a:pt x="0" y="0"/>
                </a:moveTo>
                <a:lnTo>
                  <a:pt x="10091928" y="0"/>
                </a:lnTo>
                <a:lnTo>
                  <a:pt x="10091928" y="5065014"/>
                </a:lnTo>
                <a:lnTo>
                  <a:pt x="0" y="5065014"/>
                </a:lnTo>
                <a:lnTo>
                  <a:pt x="0" y="0"/>
                </a:lnTo>
                <a:close/>
              </a:path>
            </a:pathLst>
          </a:custGeom>
          <a:blipFill>
            <a:blip r:embed="rId2"/>
            <a:stretch>
              <a:fillRect/>
            </a:stretch>
          </a:blipFill>
        </p:spPr>
      </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37</a:t>
            </a:r>
          </a:p>
        </p:txBody>
      </p:sp>
      <p:sp>
        <p:nvSpPr>
          <p:cNvPr id="16" name="TextBox 16"/>
          <p:cNvSpPr txBox="1"/>
          <p:nvPr/>
        </p:nvSpPr>
        <p:spPr>
          <a:xfrm>
            <a:off x="861451" y="404755"/>
            <a:ext cx="6993769"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Launch Site distance to landmarks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0" y="1453896"/>
            <a:ext cx="10687050" cy="4772396"/>
          </a:xfrm>
          <a:custGeom>
            <a:avLst/>
            <a:gdLst/>
            <a:ahLst/>
            <a:cxnLst/>
            <a:rect l="l" t="t" r="r" b="b"/>
            <a:pathLst>
              <a:path w="10687050" h="4772396">
                <a:moveTo>
                  <a:pt x="0" y="0"/>
                </a:moveTo>
                <a:lnTo>
                  <a:pt x="10687050" y="0"/>
                </a:lnTo>
                <a:lnTo>
                  <a:pt x="10687050" y="4772396"/>
                </a:lnTo>
                <a:lnTo>
                  <a:pt x="0" y="4772396"/>
                </a:lnTo>
                <a:lnTo>
                  <a:pt x="0" y="0"/>
                </a:lnTo>
                <a:close/>
              </a:path>
            </a:pathLst>
          </a:custGeom>
          <a:blipFill>
            <a:blip r:embed="rId3"/>
            <a:stretch>
              <a:fillRect/>
            </a:stretch>
          </a:blipFill>
        </p:spPr>
      </p:sp>
      <p:sp>
        <p:nvSpPr>
          <p:cNvPr id="16" name="TextBox 16"/>
          <p:cNvSpPr txBox="1"/>
          <p:nvPr/>
        </p:nvSpPr>
        <p:spPr>
          <a:xfrm>
            <a:off x="11244615" y="6336868"/>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39</a:t>
            </a:r>
          </a:p>
        </p:txBody>
      </p:sp>
      <p:sp>
        <p:nvSpPr>
          <p:cNvPr id="17" name="TextBox 17"/>
          <p:cNvSpPr txBox="1"/>
          <p:nvPr/>
        </p:nvSpPr>
        <p:spPr>
          <a:xfrm>
            <a:off x="861451" y="446332"/>
            <a:ext cx="9819018" cy="433159"/>
          </a:xfrm>
          <a:prstGeom prst="rect">
            <a:avLst/>
          </a:prstGeom>
        </p:spPr>
        <p:txBody>
          <a:bodyPr lIns="0" tIns="0" rIns="0" bIns="0" rtlCol="0" anchor="t">
            <a:spAutoFit/>
          </a:bodyPr>
          <a:lstStyle/>
          <a:p>
            <a:pPr algn="l">
              <a:lnSpc>
                <a:spcPts val="3502"/>
              </a:lnSpc>
            </a:pPr>
            <a:r>
              <a:rPr lang="en-US" sz="2502" spc="25">
                <a:solidFill>
                  <a:srgbClr val="0B49CB"/>
                </a:solidFill>
                <a:latin typeface="IBM Plex Sans Condensed"/>
                <a:ea typeface="IBM Plex Sans Condensed"/>
                <a:cs typeface="IBM Plex Sans Condensed"/>
                <a:sym typeface="IBM Plex Sans Condensed"/>
              </a:rPr>
              <a:t>Pie chart showing the success percentage achieved by each launch site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4</a:t>
            </a:r>
          </a:p>
        </p:txBody>
      </p:sp>
      <p:sp>
        <p:nvSpPr>
          <p:cNvPr id="16" name="TextBox 16"/>
          <p:cNvSpPr txBox="1"/>
          <p:nvPr/>
        </p:nvSpPr>
        <p:spPr>
          <a:xfrm>
            <a:off x="919505" y="405108"/>
            <a:ext cx="2469337"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Introduction</a:t>
            </a:r>
          </a:p>
        </p:txBody>
      </p:sp>
      <p:sp>
        <p:nvSpPr>
          <p:cNvPr id="17" name="TextBox 17"/>
          <p:cNvSpPr txBox="1"/>
          <p:nvPr/>
        </p:nvSpPr>
        <p:spPr>
          <a:xfrm>
            <a:off x="919505" y="1536573"/>
            <a:ext cx="99841" cy="367894"/>
          </a:xfrm>
          <a:prstGeom prst="rect">
            <a:avLst/>
          </a:prstGeom>
        </p:spPr>
        <p:txBody>
          <a:bodyPr lIns="0" tIns="0" rIns="0" bIns="0" rtlCol="0" anchor="t">
            <a:spAutoFit/>
          </a:bodyPr>
          <a:lstStyle/>
          <a:p>
            <a:pPr algn="l">
              <a:lnSpc>
                <a:spcPts val="3082"/>
              </a:lnSpc>
            </a:pPr>
            <a:r>
              <a:rPr lang="en-US" sz="2202" spc="-17">
                <a:solidFill>
                  <a:srgbClr val="3B2F06"/>
                </a:solidFill>
                <a:latin typeface="IBM Plex Sans Condensed"/>
                <a:ea typeface="IBM Plex Sans Condensed"/>
                <a:cs typeface="IBM Plex Sans Condensed"/>
                <a:sym typeface="IBM Plex Sans Condensed"/>
              </a:rPr>
              <a:t>•</a:t>
            </a:r>
          </a:p>
        </p:txBody>
      </p:sp>
      <p:sp>
        <p:nvSpPr>
          <p:cNvPr id="18" name="TextBox 18"/>
          <p:cNvSpPr txBox="1"/>
          <p:nvPr/>
        </p:nvSpPr>
        <p:spPr>
          <a:xfrm>
            <a:off x="1148105" y="1511665"/>
            <a:ext cx="3881790" cy="369018"/>
          </a:xfrm>
          <a:prstGeom prst="rect">
            <a:avLst/>
          </a:prstGeom>
        </p:spPr>
        <p:txBody>
          <a:bodyPr lIns="0" tIns="0" rIns="0" bIns="0" rtlCol="0" anchor="t">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Project background and context</a:t>
            </a:r>
          </a:p>
        </p:txBody>
      </p:sp>
      <p:sp>
        <p:nvSpPr>
          <p:cNvPr id="19" name="TextBox 19"/>
          <p:cNvSpPr txBox="1"/>
          <p:nvPr/>
        </p:nvSpPr>
        <p:spPr>
          <a:xfrm>
            <a:off x="919505" y="3648904"/>
            <a:ext cx="4504163" cy="394497"/>
          </a:xfrm>
          <a:prstGeom prst="rect">
            <a:avLst/>
          </a:prstGeom>
        </p:spPr>
        <p:txBody>
          <a:bodyPr lIns="0" tIns="0" rIns="0" bIns="0" rtlCol="0" anchor="t">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•Problems you want to find answers</a:t>
            </a:r>
          </a:p>
        </p:txBody>
      </p:sp>
      <p:sp>
        <p:nvSpPr>
          <p:cNvPr id="20" name="TextBox 20"/>
          <p:cNvSpPr txBox="1"/>
          <p:nvPr/>
        </p:nvSpPr>
        <p:spPr>
          <a:xfrm>
            <a:off x="1376705" y="4059126"/>
            <a:ext cx="9063047" cy="809320"/>
          </a:xfrm>
          <a:prstGeom prst="rect">
            <a:avLst/>
          </a:prstGeom>
        </p:spPr>
        <p:txBody>
          <a:bodyPr lIns="0" tIns="0" rIns="0" bIns="0" rtlCol="0" anchor="t">
            <a:spAutoFit/>
          </a:bodyPr>
          <a:lstStyle/>
          <a:p>
            <a:pPr algn="l">
              <a:lnSpc>
                <a:spcPts val="3342"/>
              </a:lnSpc>
            </a:pPr>
            <a:r>
              <a:rPr lang="en-US" sz="1800" spc="18">
                <a:solidFill>
                  <a:srgbClr val="3B2F06"/>
                </a:solidFill>
                <a:latin typeface="IBM Plex Sans Condensed"/>
                <a:ea typeface="IBM Plex Sans Condensed"/>
                <a:cs typeface="IBM Plex Sans Condensed"/>
                <a:sym typeface="IBM Plex Sans Condensed"/>
              </a:rPr>
              <a:t>-What factors determine if the rocket will land successfully? -The interaction amongst various features that determine the success rate of a successful </a:t>
            </a:r>
          </a:p>
        </p:txBody>
      </p:sp>
      <p:sp>
        <p:nvSpPr>
          <p:cNvPr id="21" name="TextBox 21"/>
          <p:cNvSpPr txBox="1"/>
          <p:nvPr/>
        </p:nvSpPr>
        <p:spPr>
          <a:xfrm>
            <a:off x="1605305" y="4959125"/>
            <a:ext cx="789289" cy="156210"/>
          </a:xfrm>
          <a:prstGeom prst="rect">
            <a:avLst/>
          </a:prstGeom>
        </p:spPr>
        <p:txBody>
          <a:bodyPr lIns="0" tIns="0" rIns="0" bIns="0" rtlCol="0" anchor="t">
            <a:spAutoFit/>
          </a:bodyPr>
          <a:lstStyle/>
          <a:p>
            <a:pPr algn="l">
              <a:lnSpc>
                <a:spcPts val="900"/>
              </a:lnSpc>
            </a:pPr>
            <a:r>
              <a:rPr lang="en-US" sz="1800" spc="18">
                <a:solidFill>
                  <a:srgbClr val="3B2F06"/>
                </a:solidFill>
                <a:latin typeface="IBM Plex Sans Condensed"/>
                <a:ea typeface="IBM Plex Sans Condensed"/>
                <a:cs typeface="IBM Plex Sans Condensed"/>
                <a:sym typeface="IBM Plex Sans Condensed"/>
              </a:rPr>
              <a:t>landing.</a:t>
            </a:r>
          </a:p>
        </p:txBody>
      </p:sp>
      <p:sp>
        <p:nvSpPr>
          <p:cNvPr id="22" name="TextBox 22"/>
          <p:cNvSpPr txBox="1"/>
          <p:nvPr/>
        </p:nvSpPr>
        <p:spPr>
          <a:xfrm>
            <a:off x="1376705" y="5041421"/>
            <a:ext cx="8982342" cy="499110"/>
          </a:xfrm>
          <a:prstGeom prst="rect">
            <a:avLst/>
          </a:prstGeom>
        </p:spPr>
        <p:txBody>
          <a:bodyPr lIns="0" tIns="0" rIns="0" bIns="0" rtlCol="0" anchor="t">
            <a:spAutoFit/>
          </a:bodyPr>
          <a:lstStyle/>
          <a:p>
            <a:pPr algn="l">
              <a:lnSpc>
                <a:spcPts val="4500"/>
              </a:lnSpc>
            </a:pPr>
            <a:r>
              <a:rPr lang="en-US" sz="1800" spc="18">
                <a:solidFill>
                  <a:srgbClr val="3B2F06"/>
                </a:solidFill>
                <a:latin typeface="IBM Plex Sans Condensed"/>
                <a:ea typeface="IBM Plex Sans Condensed"/>
                <a:cs typeface="IBM Plex Sans Condensed"/>
                <a:sym typeface="IBM Plex Sans Condensed"/>
              </a:rPr>
              <a:t>-What operating conditions needs to be in place to ensure a successful landing program.</a:t>
            </a:r>
          </a:p>
        </p:txBody>
      </p:sp>
      <p:sp>
        <p:nvSpPr>
          <p:cNvPr id="23" name="TextBox 23"/>
          <p:cNvSpPr txBox="1"/>
          <p:nvPr/>
        </p:nvSpPr>
        <p:spPr>
          <a:xfrm>
            <a:off x="1376248" y="2053542"/>
            <a:ext cx="9308763" cy="1485900"/>
          </a:xfrm>
          <a:prstGeom prst="rect">
            <a:avLst/>
          </a:prstGeom>
        </p:spPr>
        <p:txBody>
          <a:bodyPr lIns="0" tIns="0" rIns="0" bIns="0" rtlCol="0" anchor="t">
            <a:spAutoFit/>
          </a:bodyPr>
          <a:lstStyle/>
          <a:p>
            <a:pPr algn="just">
              <a:lnSpc>
                <a:spcPts val="1944"/>
              </a:lnSpc>
            </a:pPr>
            <a:r>
              <a:rPr lang="en-US" sz="1800" spc="18">
                <a:solidFill>
                  <a:srgbClr val="3B2F06"/>
                </a:solidFill>
                <a:latin typeface="IBM Plex Sans Condensed"/>
                <a:ea typeface="IBM Plex Sans Condensed"/>
                <a:cs typeface="IBM Plex Sans Condensed"/>
                <a:sym typeface="IBM Plex Sans Condensed"/>
              </a:rPr>
              <a:t>Space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X</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advertises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Falcon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9</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rocket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launches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its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website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with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62</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million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dollars; other</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providers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upward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165</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million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dollars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each,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much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savings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because Space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X</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reuse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first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stage.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Therefore,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determine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first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stage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will</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land, we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determine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launch.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information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be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used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alternate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company wants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to</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bid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against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space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X</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for</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rocket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launch.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goal</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project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to</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create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 machine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learning</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pipeline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to</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predict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first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stage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will</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land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0" y="1242822"/>
            <a:ext cx="7791450" cy="4440174"/>
          </a:xfrm>
          <a:custGeom>
            <a:avLst/>
            <a:gdLst/>
            <a:ahLst/>
            <a:cxnLst/>
            <a:rect l="l" t="t" r="r" b="b"/>
            <a:pathLst>
              <a:path w="7791450" h="4440174">
                <a:moveTo>
                  <a:pt x="0" y="0"/>
                </a:moveTo>
                <a:lnTo>
                  <a:pt x="7791450" y="0"/>
                </a:lnTo>
                <a:lnTo>
                  <a:pt x="7791450" y="4440174"/>
                </a:lnTo>
                <a:lnTo>
                  <a:pt x="0" y="4440174"/>
                </a:lnTo>
                <a:lnTo>
                  <a:pt x="0" y="0"/>
                </a:lnTo>
                <a:close/>
              </a:path>
            </a:pathLst>
          </a:custGeom>
          <a:blipFill>
            <a:blip r:embed="rId2"/>
            <a:stretch>
              <a:fillRect/>
            </a:stretch>
          </a:blipFill>
        </p:spPr>
      </p:sp>
      <p:sp>
        <p:nvSpPr>
          <p:cNvPr id="15" name="TextBox 15"/>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40</a:t>
            </a:r>
          </a:p>
        </p:txBody>
      </p:sp>
      <p:sp>
        <p:nvSpPr>
          <p:cNvPr id="16" name="TextBox 16"/>
          <p:cNvSpPr txBox="1"/>
          <p:nvPr/>
        </p:nvSpPr>
        <p:spPr>
          <a:xfrm>
            <a:off x="1195026" y="563813"/>
            <a:ext cx="9846593" cy="433159"/>
          </a:xfrm>
          <a:prstGeom prst="rect">
            <a:avLst/>
          </a:prstGeom>
        </p:spPr>
        <p:txBody>
          <a:bodyPr lIns="0" tIns="0" rIns="0" bIns="0" rtlCol="0" anchor="t">
            <a:spAutoFit/>
          </a:bodyPr>
          <a:lstStyle/>
          <a:p>
            <a:pPr algn="l">
              <a:lnSpc>
                <a:spcPts val="3502"/>
              </a:lnSpc>
            </a:pPr>
            <a:r>
              <a:rPr lang="en-US" sz="2502" spc="25">
                <a:solidFill>
                  <a:srgbClr val="0B49CB"/>
                </a:solidFill>
                <a:latin typeface="IBM Plex Sans Condensed"/>
                <a:ea typeface="IBM Plex Sans Condensed"/>
                <a:cs typeface="IBM Plex Sans Condensed"/>
                <a:sym typeface="IBM Plex Sans Condensed"/>
              </a:rPr>
              <a:t>Pie chart showing the Launch site with the highest launch success ratio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descr="Graphical user interface, application  Description automatically generated"/>
          <p:cNvSpPr/>
          <p:nvPr/>
        </p:nvSpPr>
        <p:spPr>
          <a:xfrm>
            <a:off x="0" y="2190750"/>
            <a:ext cx="10515600" cy="3786368"/>
          </a:xfrm>
          <a:custGeom>
            <a:avLst/>
            <a:gdLst/>
            <a:ahLst/>
            <a:cxnLst/>
            <a:rect l="l" t="t" r="r" b="b"/>
            <a:pathLst>
              <a:path w="10515600" h="3786368">
                <a:moveTo>
                  <a:pt x="0" y="0"/>
                </a:moveTo>
                <a:lnTo>
                  <a:pt x="10515600" y="0"/>
                </a:lnTo>
                <a:lnTo>
                  <a:pt x="10515600" y="3786368"/>
                </a:lnTo>
                <a:lnTo>
                  <a:pt x="0" y="3786368"/>
                </a:lnTo>
                <a:lnTo>
                  <a:pt x="0" y="0"/>
                </a:lnTo>
                <a:close/>
              </a:path>
            </a:pathLst>
          </a:custGeom>
          <a:blipFill>
            <a:blip r:embed="rId2"/>
            <a:stretch>
              <a:fillRect/>
            </a:stretch>
          </a:blipFill>
        </p:spPr>
      </p:sp>
      <p:sp>
        <p:nvSpPr>
          <p:cNvPr id="15" name="TextBox 15"/>
          <p:cNvSpPr txBox="1"/>
          <p:nvPr/>
        </p:nvSpPr>
        <p:spPr>
          <a:xfrm>
            <a:off x="929640" y="490785"/>
            <a:ext cx="9676276" cy="690286"/>
          </a:xfrm>
          <a:prstGeom prst="rect">
            <a:avLst/>
          </a:prstGeom>
        </p:spPr>
        <p:txBody>
          <a:bodyPr lIns="0" tIns="0" rIns="0" bIns="0" rtlCol="0" anchor="t">
            <a:spAutoFit/>
          </a:bodyPr>
          <a:lstStyle/>
          <a:p>
            <a:pPr algn="l">
              <a:lnSpc>
                <a:spcPts val="2699"/>
              </a:lnSpc>
            </a:pPr>
            <a:r>
              <a:rPr lang="en-US" sz="2502" spc="25">
                <a:solidFill>
                  <a:srgbClr val="0B49CB"/>
                </a:solidFill>
                <a:latin typeface="IBM Plex Sans Condensed"/>
                <a:ea typeface="IBM Plex Sans Condensed"/>
                <a:cs typeface="IBM Plex Sans Condensed"/>
                <a:sym typeface="IBM Plex Sans Condensed"/>
              </a:rPr>
              <a:t>Scatter plot of Payload vs Launch Outcome for all sites, with different payload selected in the range slider</a:t>
            </a:r>
          </a:p>
        </p:txBody>
      </p:sp>
      <p:sp>
        <p:nvSpPr>
          <p:cNvPr id="16" name="TextBox 16"/>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57784" y="2815590"/>
            <a:ext cx="11164824" cy="3320796"/>
          </a:xfrm>
          <a:custGeom>
            <a:avLst/>
            <a:gdLst/>
            <a:ahLst/>
            <a:cxnLst/>
            <a:rect l="l" t="t" r="r" b="b"/>
            <a:pathLst>
              <a:path w="11164824" h="3320796">
                <a:moveTo>
                  <a:pt x="0" y="0"/>
                </a:moveTo>
                <a:lnTo>
                  <a:pt x="11164824" y="0"/>
                </a:lnTo>
                <a:lnTo>
                  <a:pt x="11164824" y="3320796"/>
                </a:lnTo>
                <a:lnTo>
                  <a:pt x="0" y="3320796"/>
                </a:lnTo>
                <a:lnTo>
                  <a:pt x="0" y="0"/>
                </a:lnTo>
                <a:close/>
              </a:path>
            </a:pathLst>
          </a:custGeom>
          <a:blipFill>
            <a:blip r:embed="rId2"/>
            <a:stretch>
              <a:fillRect/>
            </a:stretch>
          </a:blipFill>
        </p:spPr>
      </p:sp>
      <p:sp>
        <p:nvSpPr>
          <p:cNvPr id="15" name="TextBox 15"/>
          <p:cNvSpPr txBox="1"/>
          <p:nvPr/>
        </p:nvSpPr>
        <p:spPr>
          <a:xfrm>
            <a:off x="1138190" y="905799"/>
            <a:ext cx="2791930" cy="1016013"/>
          </a:xfrm>
          <a:prstGeom prst="rect">
            <a:avLst/>
          </a:prstGeom>
        </p:spPr>
        <p:txBody>
          <a:bodyPr lIns="0" tIns="0" rIns="0" bIns="0" rtlCol="0" anchor="t">
            <a:spAutoFit/>
          </a:bodyPr>
          <a:lstStyle/>
          <a:p>
            <a:pPr algn="l">
              <a:lnSpc>
                <a:spcPts val="3994"/>
              </a:lnSpc>
            </a:pPr>
            <a:r>
              <a:rPr lang="en-US" sz="3702" spc="37">
                <a:solidFill>
                  <a:srgbClr val="0B49CB"/>
                </a:solidFill>
                <a:latin typeface="IBM Plex Sans Condensed"/>
                <a:ea typeface="IBM Plex Sans Condensed"/>
                <a:cs typeface="IBM Plex Sans Condensed"/>
                <a:sym typeface="IBM Plex Sans Condensed"/>
              </a:rPr>
              <a:t>Classification Accuracy</a:t>
            </a:r>
          </a:p>
        </p:txBody>
      </p:sp>
      <p:sp>
        <p:nvSpPr>
          <p:cNvPr id="16" name="TextBox 16"/>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7F7F7F"/>
                </a:solidFill>
                <a:latin typeface="Trebuchet MS"/>
                <a:ea typeface="Trebuchet MS"/>
                <a:cs typeface="Trebuchet MS"/>
                <a:sym typeface="Trebuchet MS"/>
              </a:rPr>
              <a:t>43</a:t>
            </a:r>
          </a:p>
        </p:txBody>
      </p:sp>
      <p:sp>
        <p:nvSpPr>
          <p:cNvPr id="17" name="TextBox 17"/>
          <p:cNvSpPr txBox="1"/>
          <p:nvPr/>
        </p:nvSpPr>
        <p:spPr>
          <a:xfrm>
            <a:off x="6281099" y="841086"/>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6623999" y="855355"/>
            <a:ext cx="5471131" cy="666226"/>
          </a:xfrm>
          <a:prstGeom prst="rect">
            <a:avLst/>
          </a:prstGeom>
        </p:spPr>
        <p:txBody>
          <a:bodyPr lIns="0" tIns="0" rIns="0" bIns="0" rtlCol="0" anchor="t">
            <a:spAutoFit/>
          </a:bodyPr>
          <a:lstStyle/>
          <a:p>
            <a:pPr algn="l">
              <a:lnSpc>
                <a:spcPts val="2640"/>
              </a:lnSpc>
            </a:pPr>
            <a:r>
              <a:rPr lang="en-US" sz="2202" spc="22">
                <a:solidFill>
                  <a:srgbClr val="404040"/>
                </a:solidFill>
                <a:latin typeface="IBM Plex Sans Condensed"/>
                <a:ea typeface="IBM Plex Sans Condensed"/>
                <a:cs typeface="IBM Plex Sans Condensed"/>
                <a:sym typeface="IBM Plex Sans Condensed"/>
              </a:rPr>
              <a:t>The decision tree classifier is the model with the highest classification accuracy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6561582" y="1880616"/>
            <a:ext cx="4281668" cy="3096768"/>
          </a:xfrm>
          <a:custGeom>
            <a:avLst/>
            <a:gdLst/>
            <a:ahLst/>
            <a:cxnLst/>
            <a:rect l="l" t="t" r="r" b="b"/>
            <a:pathLst>
              <a:path w="4281668" h="3096768">
                <a:moveTo>
                  <a:pt x="0" y="0"/>
                </a:moveTo>
                <a:lnTo>
                  <a:pt x="4281668" y="0"/>
                </a:lnTo>
                <a:lnTo>
                  <a:pt x="4281668" y="3096768"/>
                </a:lnTo>
                <a:lnTo>
                  <a:pt x="0" y="3096768"/>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44</a:t>
            </a:r>
          </a:p>
        </p:txBody>
      </p:sp>
      <p:sp>
        <p:nvSpPr>
          <p:cNvPr id="17" name="TextBox 17"/>
          <p:cNvSpPr txBox="1"/>
          <p:nvPr/>
        </p:nvSpPr>
        <p:spPr>
          <a:xfrm>
            <a:off x="91440" y="209584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2110111"/>
            <a:ext cx="5139671" cy="2007451"/>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19" name="TextBox 19"/>
          <p:cNvSpPr txBox="1"/>
          <p:nvPr/>
        </p:nvSpPr>
        <p:spPr>
          <a:xfrm>
            <a:off x="861451" y="405108"/>
            <a:ext cx="3432715"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Confusion Matrix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45</a:t>
            </a:r>
          </a:p>
        </p:txBody>
      </p:sp>
      <p:sp>
        <p:nvSpPr>
          <p:cNvPr id="16" name="TextBox 16"/>
          <p:cNvSpPr txBox="1"/>
          <p:nvPr/>
        </p:nvSpPr>
        <p:spPr>
          <a:xfrm>
            <a:off x="91440" y="1425902"/>
            <a:ext cx="9833600" cy="977856"/>
          </a:xfrm>
          <a:prstGeom prst="rect">
            <a:avLst/>
          </a:prstGeom>
        </p:spPr>
        <p:txBody>
          <a:bodyPr lIns="0" tIns="0" rIns="0" bIns="0" rtlCol="0" anchor="t">
            <a:spAutoFit/>
          </a:bodyPr>
          <a:lstStyle/>
          <a:p>
            <a:pPr algn="l">
              <a:lnSpc>
                <a:spcPts val="4045"/>
              </a:lnSpc>
            </a:pPr>
            <a:r>
              <a:rPr lang="en-US" sz="2202" spc="22">
                <a:solidFill>
                  <a:srgbClr val="3B2F06"/>
                </a:solidFill>
                <a:latin typeface="IBM Plex Sans Condensed"/>
                <a:ea typeface="IBM Plex Sans Condensed"/>
                <a:cs typeface="IBM Plex Sans Condensed"/>
                <a:sym typeface="IBM Plex Sans Condensed"/>
              </a:rPr>
              <a:t>We can conclude that: </a:t>
            </a: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The larger the flight amount at a launch site, the greater the success rate at a </a:t>
            </a:r>
          </a:p>
        </p:txBody>
      </p:sp>
      <p:sp>
        <p:nvSpPr>
          <p:cNvPr id="17" name="TextBox 17"/>
          <p:cNvSpPr txBox="1"/>
          <p:nvPr/>
        </p:nvSpPr>
        <p:spPr>
          <a:xfrm>
            <a:off x="434340" y="2541499"/>
            <a:ext cx="1363999" cy="197568"/>
          </a:xfrm>
          <a:prstGeom prst="rect">
            <a:avLst/>
          </a:prstGeom>
        </p:spPr>
        <p:txBody>
          <a:bodyPr lIns="0" tIns="0" rIns="0" bIns="0" rtlCol="0" anchor="t">
            <a:spAutoFit/>
          </a:bodyPr>
          <a:lstStyle/>
          <a:p>
            <a:pPr algn="l">
              <a:lnSpc>
                <a:spcPts val="1235"/>
              </a:lnSpc>
            </a:pPr>
            <a:r>
              <a:rPr lang="en-US" sz="2202" spc="22">
                <a:solidFill>
                  <a:srgbClr val="3B2F06"/>
                </a:solidFill>
                <a:latin typeface="IBM Plex Sans Condensed"/>
                <a:ea typeface="IBM Plex Sans Condensed"/>
                <a:cs typeface="IBM Plex Sans Condensed"/>
                <a:sym typeface="IBM Plex Sans Condensed"/>
              </a:rPr>
              <a:t>launch site.</a:t>
            </a:r>
          </a:p>
        </p:txBody>
      </p:sp>
      <p:sp>
        <p:nvSpPr>
          <p:cNvPr id="18" name="TextBox 18"/>
          <p:cNvSpPr txBox="1"/>
          <p:nvPr/>
        </p:nvSpPr>
        <p:spPr>
          <a:xfrm>
            <a:off x="91440" y="2646578"/>
            <a:ext cx="9923278" cy="2142668"/>
          </a:xfrm>
          <a:prstGeom prst="rect">
            <a:avLst/>
          </a:prstGeom>
        </p:spPr>
        <p:txBody>
          <a:bodyPr lIns="0" tIns="0" rIns="0" bIns="0" rtlCol="0" anchor="t">
            <a:spAutoFit/>
          </a:bodyPr>
          <a:lstStyle/>
          <a:p>
            <a:pPr algn="l">
              <a:lnSpc>
                <a:spcPts val="5505"/>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404040"/>
                </a:solidFill>
                <a:latin typeface="IBM Plex Sans Condensed"/>
                <a:ea typeface="IBM Plex Sans Condensed"/>
                <a:cs typeface="IBM Plex Sans Condensed"/>
                <a:sym typeface="IBM Plex Sans Condensed"/>
              </a:rPr>
              <a:t>Launch success rate started to increase in 2013 till 2020.</a:t>
            </a:r>
          </a:p>
          <a:p>
            <a:pPr algn="l">
              <a:lnSpc>
                <a:spcPts val="2571"/>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Orbits </a:t>
            </a:r>
            <a:r>
              <a:rPr lang="en-US" sz="2202" spc="22">
                <a:solidFill>
                  <a:srgbClr val="404040"/>
                </a:solidFill>
                <a:latin typeface="IBM Plex Sans Condensed"/>
                <a:ea typeface="IBM Plex Sans Condensed"/>
                <a:cs typeface="IBM Plex Sans Condensed"/>
                <a:sym typeface="IBM Plex Sans Condensed"/>
              </a:rPr>
              <a:t>ES-L1, GEO, HEO, SSO, VLEO had the most success rate.</a:t>
            </a:r>
          </a:p>
          <a:p>
            <a:pPr algn="l">
              <a:lnSpc>
                <a:spcPts val="5505"/>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KSC LC-39A had the most successful launches of any sites.</a:t>
            </a:r>
          </a:p>
          <a:p>
            <a:pPr algn="l">
              <a:lnSpc>
                <a:spcPts val="2571"/>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The Decision tree classifier is the best machine learning algorithm for this task.</a:t>
            </a:r>
          </a:p>
        </p:txBody>
      </p:sp>
      <p:sp>
        <p:nvSpPr>
          <p:cNvPr id="19" name="TextBox 19"/>
          <p:cNvSpPr txBox="1"/>
          <p:nvPr/>
        </p:nvSpPr>
        <p:spPr>
          <a:xfrm>
            <a:off x="861451" y="405108"/>
            <a:ext cx="2430637"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Conclusions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12038838" y="6448577"/>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6</a:t>
            </a:r>
          </a:p>
        </p:txBody>
      </p:sp>
      <p:sp>
        <p:nvSpPr>
          <p:cNvPr id="16" name="TextBox 16"/>
          <p:cNvSpPr txBox="1"/>
          <p:nvPr/>
        </p:nvSpPr>
        <p:spPr>
          <a:xfrm>
            <a:off x="861451" y="3087253"/>
            <a:ext cx="3092339" cy="394497"/>
          </a:xfrm>
          <a:prstGeom prst="rect">
            <a:avLst/>
          </a:prstGeom>
        </p:spPr>
        <p:txBody>
          <a:bodyPr lIns="0" tIns="0" rIns="0" bIns="0" rtlCol="0" anchor="t">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•Perform datawrangling</a:t>
            </a:r>
          </a:p>
        </p:txBody>
      </p:sp>
      <p:sp>
        <p:nvSpPr>
          <p:cNvPr id="17" name="TextBox 17"/>
          <p:cNvSpPr txBox="1"/>
          <p:nvPr/>
        </p:nvSpPr>
        <p:spPr>
          <a:xfrm>
            <a:off x="861451" y="1500178"/>
            <a:ext cx="3789540" cy="1000087"/>
          </a:xfrm>
          <a:prstGeom prst="rect">
            <a:avLst/>
          </a:prstGeom>
        </p:spPr>
        <p:txBody>
          <a:bodyPr lIns="0" tIns="0" rIns="0" bIns="0" rtlCol="0" anchor="t">
            <a:spAutoFit/>
          </a:bodyPr>
          <a:lstStyle/>
          <a:p>
            <a:pPr algn="l">
              <a:lnSpc>
                <a:spcPts val="4045"/>
              </a:lnSpc>
            </a:pPr>
            <a:r>
              <a:rPr lang="en-US" sz="2202" spc="22">
                <a:solidFill>
                  <a:srgbClr val="0B49CB"/>
                </a:solidFill>
                <a:latin typeface="IBM Plex Sans Condensed"/>
                <a:ea typeface="IBM Plex Sans Condensed"/>
                <a:cs typeface="IBM Plex Sans Condensed"/>
                <a:sym typeface="IBM Plex Sans Condensed"/>
              </a:rPr>
              <a:t>Executive Summary </a:t>
            </a:r>
            <a:r>
              <a:rPr lang="en-US" sz="2202" spc="22">
                <a:solidFill>
                  <a:srgbClr val="3B2F06"/>
                </a:solidFill>
                <a:latin typeface="IBM Plex Sans Condensed"/>
                <a:ea typeface="IBM Plex Sans Condensed"/>
                <a:cs typeface="IBM Plex Sans Condensed"/>
                <a:sym typeface="IBM Plex Sans Condensed"/>
              </a:rPr>
              <a:t>•Data collection methodology:</a:t>
            </a:r>
          </a:p>
        </p:txBody>
      </p:sp>
      <p:sp>
        <p:nvSpPr>
          <p:cNvPr id="18" name="TextBox 18"/>
          <p:cNvSpPr txBox="1"/>
          <p:nvPr/>
        </p:nvSpPr>
        <p:spPr>
          <a:xfrm>
            <a:off x="1089650" y="3974392"/>
            <a:ext cx="8269996" cy="1490882"/>
          </a:xfrm>
          <a:prstGeom prst="rect">
            <a:avLst/>
          </a:prstGeom>
        </p:spPr>
        <p:txBody>
          <a:bodyPr lIns="0" tIns="0" rIns="0" bIns="0" rtlCol="0" anchor="t">
            <a:spAutoFit/>
          </a:bodyPr>
          <a:lstStyle/>
          <a:p>
            <a:pPr algn="l">
              <a:lnSpc>
                <a:spcPts val="4042"/>
              </a:lnSpc>
            </a:pPr>
            <a:r>
              <a:rPr lang="en-US" sz="2202" spc="22">
                <a:solidFill>
                  <a:srgbClr val="3B2F06"/>
                </a:solidFill>
                <a:latin typeface="IBM Plex Sans Condensed"/>
                <a:ea typeface="IBM Plex Sans Condensed"/>
                <a:cs typeface="IBM Plex Sans Condensed"/>
                <a:sym typeface="IBM Plex Sans Condensed"/>
              </a:rPr>
              <a:t>Perform exploratory data analysis (EDA) using visualization andSQL Perform interactive visual analytics using Folium andPlotlyDash Perform predictive analysis using classification models</a:t>
            </a:r>
          </a:p>
        </p:txBody>
      </p:sp>
      <p:sp>
        <p:nvSpPr>
          <p:cNvPr id="19" name="TextBox 19"/>
          <p:cNvSpPr txBox="1"/>
          <p:nvPr/>
        </p:nvSpPr>
        <p:spPr>
          <a:xfrm>
            <a:off x="861174" y="3999300"/>
            <a:ext cx="100117" cy="1489758"/>
          </a:xfrm>
          <a:prstGeom prst="rect">
            <a:avLst/>
          </a:prstGeom>
        </p:spPr>
        <p:txBody>
          <a:bodyPr lIns="0" tIns="0" rIns="0" bIns="0" rtlCol="0" anchor="t">
            <a:spAutoFit/>
          </a:bodyPr>
          <a:lstStyle/>
          <a:p>
            <a:pPr algn="just">
              <a:lnSpc>
                <a:spcPts val="4042"/>
              </a:lnSpc>
            </a:pPr>
            <a:r>
              <a:rPr lang="en-US" sz="2202" spc="-17">
                <a:solidFill>
                  <a:srgbClr val="3B2F06"/>
                </a:solidFill>
                <a:latin typeface="IBM Plex Sans Condensed"/>
                <a:ea typeface="IBM Plex Sans Condensed"/>
                <a:cs typeface="IBM Plex Sans Condensed"/>
                <a:sym typeface="IBM Plex Sans Condensed"/>
              </a:rPr>
              <a:t>• • •</a:t>
            </a:r>
          </a:p>
        </p:txBody>
      </p:sp>
      <p:sp>
        <p:nvSpPr>
          <p:cNvPr id="20" name="TextBox 20"/>
          <p:cNvSpPr txBox="1"/>
          <p:nvPr/>
        </p:nvSpPr>
        <p:spPr>
          <a:xfrm>
            <a:off x="1318651" y="3632521"/>
            <a:ext cx="86239" cy="313439"/>
          </a:xfrm>
          <a:prstGeom prst="rect">
            <a:avLst/>
          </a:prstGeom>
        </p:spPr>
        <p:txBody>
          <a:bodyPr lIns="0" tIns="0" rIns="0" bIns="0" rtlCol="0" anchor="t">
            <a:spAutoFit/>
          </a:bodyPr>
          <a:lstStyle/>
          <a:p>
            <a:pPr algn="l">
              <a:lnSpc>
                <a:spcPts val="2662"/>
              </a:lnSpc>
            </a:pPr>
            <a:r>
              <a:rPr lang="en-US" sz="1902" spc="-15">
                <a:solidFill>
                  <a:srgbClr val="757575"/>
                </a:solidFill>
                <a:latin typeface="IBM Plex Sans Condensed"/>
                <a:ea typeface="IBM Plex Sans Condensed"/>
                <a:cs typeface="IBM Plex Sans Condensed"/>
                <a:sym typeface="IBM Plex Sans Condensed"/>
              </a:rPr>
              <a:t>•</a:t>
            </a:r>
          </a:p>
        </p:txBody>
      </p:sp>
      <p:sp>
        <p:nvSpPr>
          <p:cNvPr id="21" name="TextBox 21"/>
          <p:cNvSpPr txBox="1"/>
          <p:nvPr/>
        </p:nvSpPr>
        <p:spPr>
          <a:xfrm>
            <a:off x="1318651" y="5638867"/>
            <a:ext cx="86239" cy="313439"/>
          </a:xfrm>
          <a:prstGeom prst="rect">
            <a:avLst/>
          </a:prstGeom>
        </p:spPr>
        <p:txBody>
          <a:bodyPr lIns="0" tIns="0" rIns="0" bIns="0" rtlCol="0" anchor="t">
            <a:spAutoFit/>
          </a:bodyPr>
          <a:lstStyle/>
          <a:p>
            <a:pPr algn="l">
              <a:lnSpc>
                <a:spcPts val="2662"/>
              </a:lnSpc>
            </a:pPr>
            <a:r>
              <a:rPr lang="en-US" sz="1902" spc="-15">
                <a:solidFill>
                  <a:srgbClr val="757575"/>
                </a:solidFill>
                <a:latin typeface="IBM Plex Sans Condensed"/>
                <a:ea typeface="IBM Plex Sans Condensed"/>
                <a:cs typeface="IBM Plex Sans Condensed"/>
                <a:sym typeface="IBM Plex Sans Condensed"/>
              </a:rPr>
              <a:t>•</a:t>
            </a:r>
          </a:p>
        </p:txBody>
      </p:sp>
      <p:sp>
        <p:nvSpPr>
          <p:cNvPr id="22" name="TextBox 22"/>
          <p:cNvSpPr txBox="1"/>
          <p:nvPr/>
        </p:nvSpPr>
        <p:spPr>
          <a:xfrm>
            <a:off x="1547165" y="5617350"/>
            <a:ext cx="5204736" cy="314411"/>
          </a:xfrm>
          <a:prstGeom prst="rect">
            <a:avLst/>
          </a:prstGeom>
        </p:spPr>
        <p:txBody>
          <a:bodyPr lIns="0" tIns="0" rIns="0" bIns="0" rtlCol="0" anchor="t">
            <a:spAutoFit/>
          </a:bodyPr>
          <a:lstStyle/>
          <a:p>
            <a:pPr algn="l">
              <a:lnSpc>
                <a:spcPts val="2662"/>
              </a:lnSpc>
            </a:pPr>
            <a:r>
              <a:rPr lang="en-US" sz="1902" spc="20">
                <a:solidFill>
                  <a:srgbClr val="757575"/>
                </a:solidFill>
                <a:latin typeface="IBM Plex Sans Condensed"/>
                <a:ea typeface="IBM Plex Sans Condensed"/>
                <a:cs typeface="IBM Plex Sans Condensed"/>
                <a:sym typeface="IBM Plex Sans Condensed"/>
              </a:rPr>
              <a:t>How to build, tune, evaluate classification models</a:t>
            </a:r>
          </a:p>
        </p:txBody>
      </p:sp>
      <p:sp>
        <p:nvSpPr>
          <p:cNvPr id="23" name="TextBox 23"/>
          <p:cNvSpPr txBox="1"/>
          <p:nvPr/>
        </p:nvSpPr>
        <p:spPr>
          <a:xfrm>
            <a:off x="1547165" y="3611004"/>
            <a:ext cx="5650992" cy="314411"/>
          </a:xfrm>
          <a:prstGeom prst="rect">
            <a:avLst/>
          </a:prstGeom>
        </p:spPr>
        <p:txBody>
          <a:bodyPr lIns="0" tIns="0" rIns="0" bIns="0" rtlCol="0" anchor="t">
            <a:spAutoFit/>
          </a:bodyPr>
          <a:lstStyle/>
          <a:p>
            <a:pPr algn="l">
              <a:lnSpc>
                <a:spcPts val="2662"/>
              </a:lnSpc>
            </a:pPr>
            <a:r>
              <a:rPr lang="en-US" sz="1902" spc="20">
                <a:solidFill>
                  <a:srgbClr val="757575"/>
                </a:solidFill>
                <a:latin typeface="IBM Plex Sans Condensed"/>
                <a:ea typeface="IBM Plex Sans Condensed"/>
                <a:cs typeface="IBM Plex Sans Condensed"/>
                <a:sym typeface="IBM Plex Sans Condensed"/>
              </a:rPr>
              <a:t>One-hot encoding was applied to categorical features</a:t>
            </a:r>
          </a:p>
        </p:txBody>
      </p:sp>
      <p:sp>
        <p:nvSpPr>
          <p:cNvPr id="24" name="TextBox 24"/>
          <p:cNvSpPr txBox="1"/>
          <p:nvPr/>
        </p:nvSpPr>
        <p:spPr>
          <a:xfrm>
            <a:off x="1318651" y="2628852"/>
            <a:ext cx="7771524" cy="336413"/>
          </a:xfrm>
          <a:prstGeom prst="rect">
            <a:avLst/>
          </a:prstGeom>
        </p:spPr>
        <p:txBody>
          <a:bodyPr lIns="0" tIns="0" rIns="0" bIns="0" rtlCol="0" anchor="t">
            <a:spAutoFit/>
          </a:bodyPr>
          <a:lstStyle/>
          <a:p>
            <a:pPr algn="l">
              <a:lnSpc>
                <a:spcPts val="2662"/>
              </a:lnSpc>
            </a:pPr>
            <a:r>
              <a:rPr lang="en-US" sz="1902" spc="20">
                <a:solidFill>
                  <a:srgbClr val="757575"/>
                </a:solidFill>
                <a:latin typeface="IBM Plex Sans Condensed"/>
                <a:ea typeface="IBM Plex Sans Condensed"/>
                <a:cs typeface="IBM Plex Sans Condensed"/>
                <a:sym typeface="IBM Plex Sans Condensed"/>
              </a:rPr>
              <a:t>•Data was collected using SpaceX API and web scraping from Wikipedia.</a:t>
            </a:r>
          </a:p>
        </p:txBody>
      </p:sp>
      <p:sp>
        <p:nvSpPr>
          <p:cNvPr id="25" name="TextBox 25"/>
          <p:cNvSpPr txBox="1"/>
          <p:nvPr/>
        </p:nvSpPr>
        <p:spPr>
          <a:xfrm>
            <a:off x="861451" y="405108"/>
            <a:ext cx="2690079"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7</a:t>
            </a:r>
          </a:p>
        </p:txBody>
      </p:sp>
      <p:sp>
        <p:nvSpPr>
          <p:cNvPr id="16" name="TextBox 16"/>
          <p:cNvSpPr txBox="1"/>
          <p:nvPr/>
        </p:nvSpPr>
        <p:spPr>
          <a:xfrm>
            <a:off x="91440" y="144179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7" name="TextBox 17"/>
          <p:cNvSpPr txBox="1"/>
          <p:nvPr/>
        </p:nvSpPr>
        <p:spPr>
          <a:xfrm>
            <a:off x="434340" y="1417968"/>
            <a:ext cx="5603396" cy="369018"/>
          </a:xfrm>
          <a:prstGeom prst="rect">
            <a:avLst/>
          </a:prstGeom>
        </p:spPr>
        <p:txBody>
          <a:bodyPr lIns="0" tIns="0" rIns="0" bIns="0" rtlCol="0" anchor="t">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Thedatawascollectedusingvariousmethods</a:t>
            </a:r>
          </a:p>
        </p:txBody>
      </p:sp>
      <p:sp>
        <p:nvSpPr>
          <p:cNvPr id="18" name="TextBox 18"/>
          <p:cNvSpPr txBox="1"/>
          <p:nvPr/>
        </p:nvSpPr>
        <p:spPr>
          <a:xfrm>
            <a:off x="548640" y="1841640"/>
            <a:ext cx="65484" cy="866689"/>
          </a:xfrm>
          <a:prstGeom prst="rect">
            <a:avLst/>
          </a:prstGeom>
        </p:spPr>
        <p:txBody>
          <a:bodyPr lIns="0" tIns="0" rIns="0" bIns="0" rtlCol="0" anchor="t">
            <a:spAutoFit/>
          </a:bodyPr>
          <a:lstStyle/>
          <a:p>
            <a:pPr algn="just">
              <a:lnSpc>
                <a:spcPts val="3678"/>
              </a:lnSpc>
            </a:pPr>
            <a:r>
              <a:rPr lang="en-US" sz="1518" spc="15">
                <a:solidFill>
                  <a:srgbClr val="90C226"/>
                </a:solidFill>
                <a:latin typeface="IBM Plex Sans Condensed"/>
                <a:ea typeface="IBM Plex Sans Condensed"/>
                <a:cs typeface="IBM Plex Sans Condensed"/>
                <a:sym typeface="IBM Plex Sans Condensed"/>
              </a:rPr>
              <a:t>- -</a:t>
            </a:r>
          </a:p>
        </p:txBody>
      </p:sp>
      <p:sp>
        <p:nvSpPr>
          <p:cNvPr id="19" name="TextBox 19"/>
          <p:cNvSpPr txBox="1"/>
          <p:nvPr/>
        </p:nvSpPr>
        <p:spPr>
          <a:xfrm>
            <a:off x="548640" y="3209049"/>
            <a:ext cx="65484" cy="256708"/>
          </a:xfrm>
          <a:prstGeom prst="rect">
            <a:avLst/>
          </a:prstGeom>
        </p:spPr>
        <p:txBody>
          <a:bodyPr lIns="0" tIns="0" rIns="0" bIns="0" rtlCol="0" anchor="t">
            <a:spAutoFit/>
          </a:bodyPr>
          <a:lstStyle/>
          <a:p>
            <a:pPr algn="l">
              <a:lnSpc>
                <a:spcPts val="2125"/>
              </a:lnSpc>
            </a:pPr>
            <a:r>
              <a:rPr lang="en-US" sz="1518" spc="15">
                <a:solidFill>
                  <a:srgbClr val="90C226"/>
                </a:solidFill>
                <a:latin typeface="IBM Plex Sans Condensed"/>
                <a:ea typeface="IBM Plex Sans Condensed"/>
                <a:cs typeface="IBM Plex Sans Condensed"/>
                <a:sym typeface="IBM Plex Sans Condensed"/>
              </a:rPr>
              <a:t>-</a:t>
            </a:r>
          </a:p>
        </p:txBody>
      </p:sp>
      <p:sp>
        <p:nvSpPr>
          <p:cNvPr id="20" name="TextBox 20"/>
          <p:cNvSpPr txBox="1"/>
          <p:nvPr/>
        </p:nvSpPr>
        <p:spPr>
          <a:xfrm>
            <a:off x="548640" y="3965715"/>
            <a:ext cx="65484" cy="256708"/>
          </a:xfrm>
          <a:prstGeom prst="rect">
            <a:avLst/>
          </a:prstGeom>
        </p:spPr>
        <p:txBody>
          <a:bodyPr lIns="0" tIns="0" rIns="0" bIns="0" rtlCol="0" anchor="t">
            <a:spAutoFit/>
          </a:bodyPr>
          <a:lstStyle/>
          <a:p>
            <a:pPr algn="l">
              <a:lnSpc>
                <a:spcPts val="2125"/>
              </a:lnSpc>
            </a:pPr>
            <a:r>
              <a:rPr lang="en-US" sz="1518" spc="15">
                <a:solidFill>
                  <a:srgbClr val="90C226"/>
                </a:solidFill>
                <a:latin typeface="IBM Plex Sans Condensed"/>
                <a:ea typeface="IBM Plex Sans Condensed"/>
                <a:cs typeface="IBM Plex Sans Condensed"/>
                <a:sym typeface="IBM Plex Sans Condensed"/>
              </a:rPr>
              <a:t>-</a:t>
            </a:r>
          </a:p>
        </p:txBody>
      </p:sp>
      <p:sp>
        <p:nvSpPr>
          <p:cNvPr id="21" name="TextBox 21"/>
          <p:cNvSpPr txBox="1"/>
          <p:nvPr/>
        </p:nvSpPr>
        <p:spPr>
          <a:xfrm>
            <a:off x="548640" y="4722381"/>
            <a:ext cx="65484" cy="256708"/>
          </a:xfrm>
          <a:prstGeom prst="rect">
            <a:avLst/>
          </a:prstGeom>
        </p:spPr>
        <p:txBody>
          <a:bodyPr lIns="0" tIns="0" rIns="0" bIns="0" rtlCol="0" anchor="t">
            <a:spAutoFit/>
          </a:bodyPr>
          <a:lstStyle/>
          <a:p>
            <a:pPr algn="l">
              <a:lnSpc>
                <a:spcPts val="2125"/>
              </a:lnSpc>
            </a:pPr>
            <a:r>
              <a:rPr lang="en-US" sz="1518" spc="15">
                <a:solidFill>
                  <a:srgbClr val="90C226"/>
                </a:solidFill>
                <a:latin typeface="IBM Plex Sans Condensed"/>
                <a:ea typeface="IBM Plex Sans Condensed"/>
                <a:cs typeface="IBM Plex Sans Condensed"/>
                <a:sym typeface="IBM Plex Sans Condensed"/>
              </a:rPr>
              <a:t>-</a:t>
            </a:r>
          </a:p>
        </p:txBody>
      </p:sp>
      <p:sp>
        <p:nvSpPr>
          <p:cNvPr id="22" name="TextBox 22"/>
          <p:cNvSpPr txBox="1"/>
          <p:nvPr/>
        </p:nvSpPr>
        <p:spPr>
          <a:xfrm>
            <a:off x="834390" y="1844773"/>
            <a:ext cx="6589319" cy="409661"/>
          </a:xfrm>
          <a:prstGeom prst="rect">
            <a:avLst/>
          </a:prstGeom>
        </p:spPr>
        <p:txBody>
          <a:bodyPr lIns="0" tIns="0" rIns="0" bIns="0" rtlCol="0" anchor="t">
            <a:spAutoFit/>
          </a:bodyPr>
          <a:lstStyle/>
          <a:p>
            <a:pPr algn="l">
              <a:lnSpc>
                <a:spcPts val="3678"/>
              </a:lnSpc>
            </a:pPr>
            <a:r>
              <a:rPr lang="en-US" sz="1902" spc="19">
                <a:solidFill>
                  <a:srgbClr val="3B2F06"/>
                </a:solidFill>
                <a:latin typeface="IBM Plex Sans Condensed"/>
                <a:ea typeface="IBM Plex Sans Condensed"/>
                <a:cs typeface="IBM Plex Sans Condensed"/>
                <a:sym typeface="IBM Plex Sans Condensed"/>
              </a:rPr>
              <a:t>Data</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collection</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was</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done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using</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get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request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to</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the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SpaceX</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API.</a:t>
            </a:r>
          </a:p>
        </p:txBody>
      </p:sp>
      <p:sp>
        <p:nvSpPr>
          <p:cNvPr id="23" name="TextBox 23"/>
          <p:cNvSpPr txBox="1"/>
          <p:nvPr/>
        </p:nvSpPr>
        <p:spPr>
          <a:xfrm>
            <a:off x="834390" y="2311879"/>
            <a:ext cx="9477937" cy="409661"/>
          </a:xfrm>
          <a:prstGeom prst="rect">
            <a:avLst/>
          </a:prstGeom>
        </p:spPr>
        <p:txBody>
          <a:bodyPr lIns="0" tIns="0" rIns="0" bIns="0" rtlCol="0" anchor="t">
            <a:spAutoFit/>
          </a:bodyPr>
          <a:lstStyle/>
          <a:p>
            <a:pPr algn="l">
              <a:lnSpc>
                <a:spcPts val="3678"/>
              </a:lnSpc>
            </a:pPr>
            <a:r>
              <a:rPr lang="en-US" sz="1902" spc="20">
                <a:solidFill>
                  <a:srgbClr val="3B2F06"/>
                </a:solidFill>
                <a:latin typeface="IBM Plex Sans Condensed"/>
                <a:ea typeface="IBM Plex Sans Condensed"/>
                <a:cs typeface="IBM Plex Sans Condensed"/>
                <a:sym typeface="IBM Plex Sans Condensed"/>
              </a:rPr>
              <a:t>Next,</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decoded</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response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content</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Json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using</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.json()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function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call</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and</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turn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it</a:t>
            </a:r>
          </a:p>
        </p:txBody>
      </p:sp>
      <p:sp>
        <p:nvSpPr>
          <p:cNvPr id="24" name="TextBox 24"/>
          <p:cNvSpPr txBox="1"/>
          <p:nvPr/>
        </p:nvSpPr>
        <p:spPr>
          <a:xfrm>
            <a:off x="834390" y="2858681"/>
            <a:ext cx="5109782" cy="152486"/>
          </a:xfrm>
          <a:prstGeom prst="rect">
            <a:avLst/>
          </a:prstGeom>
        </p:spPr>
        <p:txBody>
          <a:bodyPr lIns="0" tIns="0" rIns="0" bIns="0" rtlCol="0" anchor="t">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into</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pandas</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dataframe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using</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.json_normalize().</a:t>
            </a:r>
          </a:p>
        </p:txBody>
      </p:sp>
      <p:sp>
        <p:nvSpPr>
          <p:cNvPr id="25" name="TextBox 25"/>
          <p:cNvSpPr txBox="1"/>
          <p:nvPr/>
        </p:nvSpPr>
        <p:spPr>
          <a:xfrm>
            <a:off x="834390" y="2964532"/>
            <a:ext cx="9478061" cy="514436"/>
          </a:xfrm>
          <a:prstGeom prst="rect">
            <a:avLst/>
          </a:prstGeom>
        </p:spPr>
        <p:txBody>
          <a:bodyPr lIns="0" tIns="0" rIns="0" bIns="0" rtlCol="0" anchor="t">
            <a:spAutoFit/>
          </a:bodyPr>
          <a:lstStyle/>
          <a:p>
            <a:pPr algn="l">
              <a:lnSpc>
                <a:spcPts val="4755"/>
              </a:lnSpc>
            </a:pPr>
            <a:r>
              <a:rPr lang="en-US" sz="1902" spc="22">
                <a:solidFill>
                  <a:srgbClr val="3B2F06"/>
                </a:solidFill>
                <a:latin typeface="IBM Plex Sans Condensed"/>
                <a:ea typeface="IBM Plex Sans Condensed"/>
                <a:cs typeface="IBM Plex Sans Condensed"/>
                <a:sym typeface="IBM Plex Sans Condensed"/>
              </a:rPr>
              <a:t>We</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then</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cleaned</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the</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data,</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checked</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for</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missing</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values</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and</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fill</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in</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missing</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values</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where</a:t>
            </a:r>
          </a:p>
        </p:txBody>
      </p:sp>
      <p:sp>
        <p:nvSpPr>
          <p:cNvPr id="26" name="TextBox 26"/>
          <p:cNvSpPr txBox="1"/>
          <p:nvPr/>
        </p:nvSpPr>
        <p:spPr>
          <a:xfrm>
            <a:off x="834390" y="3616109"/>
            <a:ext cx="1076211" cy="152486"/>
          </a:xfrm>
          <a:prstGeom prst="rect">
            <a:avLst/>
          </a:prstGeom>
        </p:spPr>
        <p:txBody>
          <a:bodyPr lIns="0" tIns="0" rIns="0" bIns="0" rtlCol="0" anchor="t">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necessary.</a:t>
            </a:r>
          </a:p>
        </p:txBody>
      </p:sp>
      <p:sp>
        <p:nvSpPr>
          <p:cNvPr id="27" name="TextBox 27"/>
          <p:cNvSpPr txBox="1"/>
          <p:nvPr/>
        </p:nvSpPr>
        <p:spPr>
          <a:xfrm>
            <a:off x="834390" y="3721198"/>
            <a:ext cx="9477223" cy="514436"/>
          </a:xfrm>
          <a:prstGeom prst="rect">
            <a:avLst/>
          </a:prstGeom>
        </p:spPr>
        <p:txBody>
          <a:bodyPr lIns="0" tIns="0" rIns="0" bIns="0" rtlCol="0" anchor="t">
            <a:spAutoFit/>
          </a:bodyPr>
          <a:lstStyle/>
          <a:p>
            <a:pPr algn="l">
              <a:lnSpc>
                <a:spcPts val="4755"/>
              </a:lnSpc>
            </a:pPr>
            <a:r>
              <a:rPr lang="en-US" sz="1902" spc="20">
                <a:solidFill>
                  <a:srgbClr val="3B2F06"/>
                </a:solidFill>
                <a:latin typeface="IBM Plex Sans Condensed"/>
                <a:ea typeface="IBM Plex Sans Condensed"/>
                <a:cs typeface="IBM Plex Sans Condensed"/>
                <a:sym typeface="IBM Plex Sans Condensed"/>
              </a:rPr>
              <a:t>In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addition,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performed</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web</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scraping</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from</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Wikipedia</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for</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Falcon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9</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launch</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records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with</a:t>
            </a:r>
          </a:p>
        </p:txBody>
      </p:sp>
      <p:sp>
        <p:nvSpPr>
          <p:cNvPr id="28" name="TextBox 28"/>
          <p:cNvSpPr txBox="1"/>
          <p:nvPr/>
        </p:nvSpPr>
        <p:spPr>
          <a:xfrm>
            <a:off x="834390" y="4372775"/>
            <a:ext cx="1514723" cy="152486"/>
          </a:xfrm>
          <a:prstGeom prst="rect">
            <a:avLst/>
          </a:prstGeom>
        </p:spPr>
        <p:txBody>
          <a:bodyPr lIns="0" tIns="0" rIns="0" bIns="0" rtlCol="0" anchor="t">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BeautifulSoup.</a:t>
            </a:r>
          </a:p>
        </p:txBody>
      </p:sp>
      <p:sp>
        <p:nvSpPr>
          <p:cNvPr id="29" name="TextBox 29"/>
          <p:cNvSpPr txBox="1"/>
          <p:nvPr/>
        </p:nvSpPr>
        <p:spPr>
          <a:xfrm>
            <a:off x="834390" y="4477864"/>
            <a:ext cx="9477718" cy="514436"/>
          </a:xfrm>
          <a:prstGeom prst="rect">
            <a:avLst/>
          </a:prstGeom>
        </p:spPr>
        <p:txBody>
          <a:bodyPr lIns="0" tIns="0" rIns="0" bIns="0" rtlCol="0" anchor="t">
            <a:spAutoFit/>
          </a:bodyPr>
          <a:lstStyle/>
          <a:p>
            <a:pPr algn="l">
              <a:lnSpc>
                <a:spcPts val="4755"/>
              </a:lnSpc>
            </a:pP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objective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was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to</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extract</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launch</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records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HTML</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table,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parse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table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and</a:t>
            </a:r>
          </a:p>
        </p:txBody>
      </p:sp>
      <p:sp>
        <p:nvSpPr>
          <p:cNvPr id="30" name="TextBox 30"/>
          <p:cNvSpPr txBox="1"/>
          <p:nvPr/>
        </p:nvSpPr>
        <p:spPr>
          <a:xfrm>
            <a:off x="834152" y="5129441"/>
            <a:ext cx="5448071" cy="152486"/>
          </a:xfrm>
          <a:prstGeom prst="rect">
            <a:avLst/>
          </a:prstGeom>
        </p:spPr>
        <p:txBody>
          <a:bodyPr lIns="0" tIns="0" rIns="0" bIns="0" rtlCol="0" anchor="t">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convert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it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to</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pandas</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dataframe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for</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future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analysis.</a:t>
            </a:r>
          </a:p>
        </p:txBody>
      </p:sp>
      <p:sp>
        <p:nvSpPr>
          <p:cNvPr id="31" name="TextBox 31"/>
          <p:cNvSpPr txBox="1"/>
          <p:nvPr/>
        </p:nvSpPr>
        <p:spPr>
          <a:xfrm>
            <a:off x="861451" y="405108"/>
            <a:ext cx="3111894"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Collection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6518148" y="1498854"/>
            <a:ext cx="4861550" cy="4527042"/>
          </a:xfrm>
          <a:custGeom>
            <a:avLst/>
            <a:gdLst/>
            <a:ahLst/>
            <a:cxnLst/>
            <a:rect l="l" t="t" r="r" b="b"/>
            <a:pathLst>
              <a:path w="4861550" h="4527042">
                <a:moveTo>
                  <a:pt x="0" y="0"/>
                </a:moveTo>
                <a:lnTo>
                  <a:pt x="4861550" y="0"/>
                </a:lnTo>
                <a:lnTo>
                  <a:pt x="4861550" y="4527042"/>
                </a:lnTo>
                <a:lnTo>
                  <a:pt x="0" y="4527042"/>
                </a:lnTo>
                <a:lnTo>
                  <a:pt x="0" y="0"/>
                </a:lnTo>
                <a:close/>
              </a:path>
            </a:pathLst>
          </a:custGeom>
          <a:blipFill>
            <a:blip r:embed="rId3"/>
            <a:stretch>
              <a:fillRect/>
            </a:stretch>
          </a:blipFill>
        </p:spPr>
      </p:sp>
      <p:sp>
        <p:nvSpPr>
          <p:cNvPr id="16" name="TextBox 16"/>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8</a:t>
            </a:r>
          </a:p>
        </p:txBody>
      </p:sp>
      <p:sp>
        <p:nvSpPr>
          <p:cNvPr id="17" name="TextBox 17"/>
          <p:cNvSpPr txBox="1"/>
          <p:nvPr/>
        </p:nvSpPr>
        <p:spPr>
          <a:xfrm>
            <a:off x="91440" y="1838668"/>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91440" y="3693376"/>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433778" y="1852936"/>
            <a:ext cx="4133259" cy="3526850"/>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used the get request to the SpaceX API to collect data, clean the requested data and did some basic data wrangling and formatting.</a:t>
            </a:r>
          </a:p>
          <a:p>
            <a:pPr algn="l">
              <a:lnSpc>
                <a:spcPts val="5445"/>
              </a:lnSpc>
            </a:pPr>
            <a:r>
              <a:rPr lang="en-US" sz="2202" spc="22">
                <a:solidFill>
                  <a:srgbClr val="3B2F06"/>
                </a:solidFill>
                <a:latin typeface="IBM Plex Sans Condensed"/>
                <a:ea typeface="IBM Plex Sans Condensed"/>
                <a:cs typeface="IBM Plex Sans Condensed"/>
                <a:sym typeface="IBM Plex Sans Condensed"/>
              </a:rPr>
              <a:t>The link to the notebook is </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https://github.com/chuksoo/IBM-</a:t>
            </a:r>
          </a:p>
          <a:p>
            <a:pPr algn="l">
              <a:lnSpc>
                <a:spcPts val="4179"/>
              </a:lnSpc>
            </a:pPr>
            <a:r>
              <a:rPr lang="en-US" sz="2202" spc="22">
                <a:solidFill>
                  <a:srgbClr val="1C7DDB"/>
                </a:solidFill>
                <a:latin typeface="IBM Plex Sans Condensed"/>
                <a:ea typeface="IBM Plex Sans Condensed"/>
                <a:cs typeface="IBM Plex Sans Condensed"/>
                <a:sym typeface="IBM Plex Sans Condensed"/>
              </a:rPr>
              <a:t>Data-Science-Capstone-</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SpaceX/blob/main/Data%20Colle</a:t>
            </a:r>
          </a:p>
          <a:p>
            <a:pPr algn="l">
              <a:lnSpc>
                <a:spcPts val="4179"/>
              </a:lnSpc>
            </a:pPr>
            <a:r>
              <a:rPr lang="en-US" sz="2202" spc="22">
                <a:solidFill>
                  <a:srgbClr val="1C7DDB"/>
                </a:solidFill>
                <a:latin typeface="IBM Plex Sans Condensed"/>
                <a:ea typeface="IBM Plex Sans Condensed"/>
                <a:cs typeface="IBM Plex Sans Condensed"/>
                <a:sym typeface="IBM Plex Sans Condensed"/>
              </a:rPr>
              <a:t>ction%20API.ipynb.</a:t>
            </a:r>
          </a:p>
        </p:txBody>
      </p:sp>
      <p:sp>
        <p:nvSpPr>
          <p:cNvPr id="20" name="TextBox 20"/>
          <p:cNvSpPr txBox="1"/>
          <p:nvPr/>
        </p:nvSpPr>
        <p:spPr>
          <a:xfrm>
            <a:off x="861451" y="404755"/>
            <a:ext cx="5947801"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Collection –SpaceX API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5842187" y="-63503"/>
            <a:ext cx="6413306" cy="6984997"/>
            <a:chOff x="0" y="0"/>
            <a:chExt cx="6413310" cy="6985000"/>
          </a:xfrm>
        </p:grpSpPr>
        <p:sp>
          <p:nvSpPr>
            <p:cNvPr id="6" name="Freeform 6"/>
            <p:cNvSpPr/>
            <p:nvPr/>
          </p:nvSpPr>
          <p:spPr>
            <a:xfrm>
              <a:off x="3524504"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1578356"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589" y="3181223"/>
                  </a:lnTo>
                  <a:lnTo>
                    <a:pt x="4771009" y="8763"/>
                  </a:lnTo>
                  <a:cubicBezTo>
                    <a:pt x="4771136" y="8636"/>
                    <a:pt x="4771390" y="8509"/>
                    <a:pt x="4771517" y="8382"/>
                  </a:cubicBezTo>
                  <a:lnTo>
                    <a:pt x="4771517" y="8382"/>
                  </a:lnTo>
                  <a:lnTo>
                    <a:pt x="4771517" y="1143"/>
                  </a:lnTo>
                  <a:lnTo>
                    <a:pt x="4771517" y="1143"/>
                  </a:lnTo>
                  <a:cubicBezTo>
                    <a:pt x="4770628" y="381"/>
                    <a:pt x="4769485" y="0"/>
                    <a:pt x="4768342" y="0"/>
                  </a:cubicBezTo>
                  <a:close/>
                </a:path>
              </a:pathLst>
            </a:custGeom>
            <a:solidFill>
              <a:srgbClr val="D9D9D9"/>
            </a:solidFill>
          </p:spPr>
        </p:sp>
        <p:sp>
          <p:nvSpPr>
            <p:cNvPr id="8" name="Freeform 8"/>
            <p:cNvSpPr/>
            <p:nvPr/>
          </p:nvSpPr>
          <p:spPr>
            <a:xfrm>
              <a:off x="3339211"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3762756" y="63500"/>
              <a:ext cx="2586990" cy="6858000"/>
            </a:xfrm>
            <a:custGeom>
              <a:avLst/>
              <a:gdLst/>
              <a:ahLst/>
              <a:cxnLst/>
              <a:rect l="l" t="t" r="r" b="b"/>
              <a:pathLst>
                <a:path w="2586990" h="6858000">
                  <a:moveTo>
                    <a:pt x="0" y="0"/>
                  </a:moveTo>
                  <a:lnTo>
                    <a:pt x="1208024" y="6858000"/>
                  </a:lnTo>
                  <a:lnTo>
                    <a:pt x="2586990" y="6858000"/>
                  </a:lnTo>
                  <a:lnTo>
                    <a:pt x="2586990" y="0"/>
                  </a:lnTo>
                  <a:close/>
                </a:path>
              </a:pathLst>
            </a:custGeom>
            <a:solidFill>
              <a:srgbClr val="90C226">
                <a:alpha val="19608"/>
              </a:srgbClr>
            </a:solidFill>
          </p:spPr>
        </p:sp>
        <p:sp>
          <p:nvSpPr>
            <p:cNvPr id="10" name="Freeform 10"/>
            <p:cNvSpPr/>
            <p:nvPr/>
          </p:nvSpPr>
          <p:spPr>
            <a:xfrm>
              <a:off x="3090037" y="3111500"/>
              <a:ext cx="3259709" cy="3810000"/>
            </a:xfrm>
            <a:custGeom>
              <a:avLst/>
              <a:gdLst/>
              <a:ahLst/>
              <a:cxnLst/>
              <a:rect l="l" t="t" r="r" b="b"/>
              <a:pathLst>
                <a:path w="3259709" h="3810000">
                  <a:moveTo>
                    <a:pt x="3259709" y="0"/>
                  </a:moveTo>
                  <a:lnTo>
                    <a:pt x="0" y="3810000"/>
                  </a:lnTo>
                  <a:lnTo>
                    <a:pt x="3259709" y="3810000"/>
                  </a:lnTo>
                  <a:lnTo>
                    <a:pt x="3259709" y="0"/>
                  </a:lnTo>
                  <a:close/>
                </a:path>
              </a:pathLst>
            </a:custGeom>
            <a:solidFill>
              <a:srgbClr val="54A021">
                <a:alpha val="72157"/>
              </a:srgbClr>
            </a:solidFill>
          </p:spPr>
        </p:sp>
        <p:sp>
          <p:nvSpPr>
            <p:cNvPr id="11" name="Freeform 11"/>
            <p:cNvSpPr/>
            <p:nvPr/>
          </p:nvSpPr>
          <p:spPr>
            <a:xfrm>
              <a:off x="3495294"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5056632"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5098415"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4529328"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sp>
          <p:nvSpPr>
            <p:cNvPr id="15" name="Freeform 15"/>
            <p:cNvSpPr/>
            <p:nvPr/>
          </p:nvSpPr>
          <p:spPr>
            <a:xfrm>
              <a:off x="63500" y="1535811"/>
              <a:ext cx="4566285" cy="4699889"/>
            </a:xfrm>
            <a:custGeom>
              <a:avLst/>
              <a:gdLst/>
              <a:ahLst/>
              <a:cxnLst/>
              <a:rect l="l" t="t" r="r" b="b"/>
              <a:pathLst>
                <a:path w="4566285" h="4699889">
                  <a:moveTo>
                    <a:pt x="71374" y="127"/>
                  </a:moveTo>
                  <a:lnTo>
                    <a:pt x="109474" y="127"/>
                  </a:lnTo>
                  <a:lnTo>
                    <a:pt x="109474" y="9652"/>
                  </a:lnTo>
                  <a:lnTo>
                    <a:pt x="71374" y="9652"/>
                  </a:lnTo>
                  <a:close/>
                  <a:moveTo>
                    <a:pt x="138049" y="127"/>
                  </a:moveTo>
                  <a:lnTo>
                    <a:pt x="176149" y="127"/>
                  </a:lnTo>
                  <a:lnTo>
                    <a:pt x="176149" y="9652"/>
                  </a:lnTo>
                  <a:lnTo>
                    <a:pt x="138049" y="9652"/>
                  </a:lnTo>
                  <a:close/>
                  <a:moveTo>
                    <a:pt x="204724" y="127"/>
                  </a:moveTo>
                  <a:lnTo>
                    <a:pt x="242824" y="127"/>
                  </a:lnTo>
                  <a:lnTo>
                    <a:pt x="242824" y="9652"/>
                  </a:lnTo>
                  <a:lnTo>
                    <a:pt x="204724" y="9652"/>
                  </a:lnTo>
                  <a:close/>
                  <a:moveTo>
                    <a:pt x="271399" y="127"/>
                  </a:moveTo>
                  <a:lnTo>
                    <a:pt x="309499" y="127"/>
                  </a:lnTo>
                  <a:lnTo>
                    <a:pt x="309499" y="9652"/>
                  </a:lnTo>
                  <a:lnTo>
                    <a:pt x="271399" y="9652"/>
                  </a:lnTo>
                  <a:close/>
                  <a:moveTo>
                    <a:pt x="338074" y="127"/>
                  </a:moveTo>
                  <a:lnTo>
                    <a:pt x="376174" y="127"/>
                  </a:lnTo>
                  <a:lnTo>
                    <a:pt x="376174" y="9652"/>
                  </a:lnTo>
                  <a:lnTo>
                    <a:pt x="338074" y="9652"/>
                  </a:lnTo>
                  <a:close/>
                  <a:moveTo>
                    <a:pt x="404749" y="127"/>
                  </a:moveTo>
                  <a:lnTo>
                    <a:pt x="442849" y="127"/>
                  </a:lnTo>
                  <a:lnTo>
                    <a:pt x="442849" y="9652"/>
                  </a:lnTo>
                  <a:lnTo>
                    <a:pt x="404749" y="9652"/>
                  </a:lnTo>
                  <a:close/>
                  <a:moveTo>
                    <a:pt x="471424" y="127"/>
                  </a:moveTo>
                  <a:lnTo>
                    <a:pt x="509524" y="127"/>
                  </a:lnTo>
                  <a:lnTo>
                    <a:pt x="509524" y="9652"/>
                  </a:lnTo>
                  <a:lnTo>
                    <a:pt x="471424" y="9652"/>
                  </a:lnTo>
                  <a:close/>
                  <a:moveTo>
                    <a:pt x="538099" y="127"/>
                  </a:moveTo>
                  <a:lnTo>
                    <a:pt x="576199" y="127"/>
                  </a:lnTo>
                  <a:lnTo>
                    <a:pt x="576199" y="9652"/>
                  </a:lnTo>
                  <a:lnTo>
                    <a:pt x="538099" y="9652"/>
                  </a:lnTo>
                  <a:close/>
                  <a:moveTo>
                    <a:pt x="604774" y="127"/>
                  </a:moveTo>
                  <a:lnTo>
                    <a:pt x="642874" y="127"/>
                  </a:lnTo>
                  <a:lnTo>
                    <a:pt x="642874" y="9652"/>
                  </a:lnTo>
                  <a:lnTo>
                    <a:pt x="604774" y="9652"/>
                  </a:lnTo>
                  <a:close/>
                  <a:moveTo>
                    <a:pt x="671449" y="127"/>
                  </a:moveTo>
                  <a:lnTo>
                    <a:pt x="709549" y="127"/>
                  </a:lnTo>
                  <a:lnTo>
                    <a:pt x="709549" y="9652"/>
                  </a:lnTo>
                  <a:lnTo>
                    <a:pt x="671449" y="9652"/>
                  </a:lnTo>
                  <a:close/>
                  <a:moveTo>
                    <a:pt x="738124" y="127"/>
                  </a:moveTo>
                  <a:lnTo>
                    <a:pt x="776224" y="127"/>
                  </a:lnTo>
                  <a:lnTo>
                    <a:pt x="776224" y="9652"/>
                  </a:lnTo>
                  <a:lnTo>
                    <a:pt x="738124" y="9652"/>
                  </a:lnTo>
                  <a:close/>
                  <a:moveTo>
                    <a:pt x="804799" y="127"/>
                  </a:moveTo>
                  <a:lnTo>
                    <a:pt x="842899" y="127"/>
                  </a:lnTo>
                  <a:lnTo>
                    <a:pt x="842899" y="9652"/>
                  </a:lnTo>
                  <a:lnTo>
                    <a:pt x="804799" y="9652"/>
                  </a:lnTo>
                  <a:close/>
                  <a:moveTo>
                    <a:pt x="871474" y="127"/>
                  </a:moveTo>
                  <a:lnTo>
                    <a:pt x="909574" y="127"/>
                  </a:lnTo>
                  <a:lnTo>
                    <a:pt x="909574" y="9652"/>
                  </a:lnTo>
                  <a:lnTo>
                    <a:pt x="871474" y="9652"/>
                  </a:lnTo>
                  <a:close/>
                  <a:moveTo>
                    <a:pt x="938149" y="127"/>
                  </a:moveTo>
                  <a:lnTo>
                    <a:pt x="976249" y="127"/>
                  </a:lnTo>
                  <a:lnTo>
                    <a:pt x="976249" y="9652"/>
                  </a:lnTo>
                  <a:lnTo>
                    <a:pt x="938149" y="9652"/>
                  </a:lnTo>
                  <a:close/>
                  <a:moveTo>
                    <a:pt x="1004824" y="127"/>
                  </a:moveTo>
                  <a:lnTo>
                    <a:pt x="1042924" y="127"/>
                  </a:lnTo>
                  <a:lnTo>
                    <a:pt x="1042924" y="9652"/>
                  </a:lnTo>
                  <a:lnTo>
                    <a:pt x="1004824" y="9652"/>
                  </a:lnTo>
                  <a:close/>
                  <a:moveTo>
                    <a:pt x="1071499" y="127"/>
                  </a:moveTo>
                  <a:lnTo>
                    <a:pt x="1109599" y="127"/>
                  </a:lnTo>
                  <a:lnTo>
                    <a:pt x="1109599" y="9652"/>
                  </a:lnTo>
                  <a:lnTo>
                    <a:pt x="1071499" y="9652"/>
                  </a:lnTo>
                  <a:close/>
                  <a:moveTo>
                    <a:pt x="1138174" y="127"/>
                  </a:moveTo>
                  <a:lnTo>
                    <a:pt x="1176274" y="127"/>
                  </a:lnTo>
                  <a:lnTo>
                    <a:pt x="1176274" y="9652"/>
                  </a:lnTo>
                  <a:lnTo>
                    <a:pt x="1138174" y="9652"/>
                  </a:lnTo>
                  <a:close/>
                  <a:moveTo>
                    <a:pt x="1204849" y="127"/>
                  </a:moveTo>
                  <a:lnTo>
                    <a:pt x="1242949" y="127"/>
                  </a:lnTo>
                  <a:lnTo>
                    <a:pt x="1242949" y="9652"/>
                  </a:lnTo>
                  <a:lnTo>
                    <a:pt x="1204849" y="9652"/>
                  </a:lnTo>
                  <a:close/>
                  <a:moveTo>
                    <a:pt x="1271524" y="127"/>
                  </a:moveTo>
                  <a:lnTo>
                    <a:pt x="1309624" y="127"/>
                  </a:lnTo>
                  <a:lnTo>
                    <a:pt x="1309624" y="9652"/>
                  </a:lnTo>
                  <a:lnTo>
                    <a:pt x="1271524" y="9652"/>
                  </a:lnTo>
                  <a:close/>
                  <a:moveTo>
                    <a:pt x="1338199" y="127"/>
                  </a:moveTo>
                  <a:lnTo>
                    <a:pt x="1376299" y="127"/>
                  </a:lnTo>
                  <a:lnTo>
                    <a:pt x="1376299" y="9652"/>
                  </a:lnTo>
                  <a:lnTo>
                    <a:pt x="1338199" y="9652"/>
                  </a:lnTo>
                  <a:close/>
                  <a:moveTo>
                    <a:pt x="1404874" y="127"/>
                  </a:moveTo>
                  <a:lnTo>
                    <a:pt x="1442974" y="127"/>
                  </a:lnTo>
                  <a:lnTo>
                    <a:pt x="1442974" y="9652"/>
                  </a:lnTo>
                  <a:lnTo>
                    <a:pt x="1404874" y="9652"/>
                  </a:lnTo>
                  <a:close/>
                  <a:moveTo>
                    <a:pt x="1471549" y="127"/>
                  </a:moveTo>
                  <a:lnTo>
                    <a:pt x="1509649" y="127"/>
                  </a:lnTo>
                  <a:lnTo>
                    <a:pt x="1509649" y="9652"/>
                  </a:lnTo>
                  <a:lnTo>
                    <a:pt x="1471549" y="9652"/>
                  </a:lnTo>
                  <a:close/>
                  <a:moveTo>
                    <a:pt x="1538224" y="127"/>
                  </a:moveTo>
                  <a:lnTo>
                    <a:pt x="1576324" y="127"/>
                  </a:lnTo>
                  <a:lnTo>
                    <a:pt x="1576324" y="9652"/>
                  </a:lnTo>
                  <a:lnTo>
                    <a:pt x="1538224" y="9652"/>
                  </a:lnTo>
                  <a:close/>
                  <a:moveTo>
                    <a:pt x="1604899" y="127"/>
                  </a:moveTo>
                  <a:lnTo>
                    <a:pt x="1642999" y="127"/>
                  </a:lnTo>
                  <a:lnTo>
                    <a:pt x="1642999" y="9652"/>
                  </a:lnTo>
                  <a:lnTo>
                    <a:pt x="1604899" y="9652"/>
                  </a:lnTo>
                  <a:close/>
                  <a:moveTo>
                    <a:pt x="1671574" y="127"/>
                  </a:moveTo>
                  <a:lnTo>
                    <a:pt x="1709674" y="127"/>
                  </a:lnTo>
                  <a:lnTo>
                    <a:pt x="1709674" y="9652"/>
                  </a:lnTo>
                  <a:lnTo>
                    <a:pt x="1671574" y="9652"/>
                  </a:lnTo>
                  <a:close/>
                  <a:moveTo>
                    <a:pt x="1738249" y="127"/>
                  </a:moveTo>
                  <a:lnTo>
                    <a:pt x="1776349" y="127"/>
                  </a:lnTo>
                  <a:lnTo>
                    <a:pt x="1776349" y="9652"/>
                  </a:lnTo>
                  <a:lnTo>
                    <a:pt x="1738249" y="9652"/>
                  </a:lnTo>
                  <a:close/>
                  <a:moveTo>
                    <a:pt x="1804924" y="127"/>
                  </a:moveTo>
                  <a:lnTo>
                    <a:pt x="1843024" y="127"/>
                  </a:lnTo>
                  <a:lnTo>
                    <a:pt x="1843024" y="9652"/>
                  </a:lnTo>
                  <a:lnTo>
                    <a:pt x="1804924" y="9652"/>
                  </a:lnTo>
                  <a:close/>
                  <a:moveTo>
                    <a:pt x="1871599" y="127"/>
                  </a:moveTo>
                  <a:lnTo>
                    <a:pt x="1909699" y="127"/>
                  </a:lnTo>
                  <a:lnTo>
                    <a:pt x="1909699" y="9652"/>
                  </a:lnTo>
                  <a:lnTo>
                    <a:pt x="1871599" y="9652"/>
                  </a:lnTo>
                  <a:close/>
                  <a:moveTo>
                    <a:pt x="1938274" y="127"/>
                  </a:moveTo>
                  <a:lnTo>
                    <a:pt x="1976374" y="127"/>
                  </a:lnTo>
                  <a:lnTo>
                    <a:pt x="1976374" y="9652"/>
                  </a:lnTo>
                  <a:lnTo>
                    <a:pt x="1938274" y="9652"/>
                  </a:lnTo>
                  <a:close/>
                  <a:moveTo>
                    <a:pt x="2004949" y="127"/>
                  </a:moveTo>
                  <a:lnTo>
                    <a:pt x="2043049" y="127"/>
                  </a:lnTo>
                  <a:lnTo>
                    <a:pt x="2043049" y="9652"/>
                  </a:lnTo>
                  <a:lnTo>
                    <a:pt x="2004949" y="9652"/>
                  </a:lnTo>
                  <a:close/>
                  <a:moveTo>
                    <a:pt x="2071624" y="127"/>
                  </a:moveTo>
                  <a:lnTo>
                    <a:pt x="2109724" y="127"/>
                  </a:lnTo>
                  <a:lnTo>
                    <a:pt x="2109724" y="9652"/>
                  </a:lnTo>
                  <a:lnTo>
                    <a:pt x="2071624" y="9652"/>
                  </a:lnTo>
                  <a:close/>
                  <a:moveTo>
                    <a:pt x="2138299" y="127"/>
                  </a:moveTo>
                  <a:lnTo>
                    <a:pt x="2176399" y="127"/>
                  </a:lnTo>
                  <a:lnTo>
                    <a:pt x="2176399" y="9652"/>
                  </a:lnTo>
                  <a:lnTo>
                    <a:pt x="2138299" y="9652"/>
                  </a:lnTo>
                  <a:close/>
                  <a:moveTo>
                    <a:pt x="2204974" y="127"/>
                  </a:moveTo>
                  <a:lnTo>
                    <a:pt x="2243074" y="127"/>
                  </a:lnTo>
                  <a:lnTo>
                    <a:pt x="2243074" y="9652"/>
                  </a:lnTo>
                  <a:lnTo>
                    <a:pt x="2204974" y="9652"/>
                  </a:lnTo>
                  <a:close/>
                  <a:moveTo>
                    <a:pt x="2271649" y="127"/>
                  </a:moveTo>
                  <a:lnTo>
                    <a:pt x="2309749" y="127"/>
                  </a:lnTo>
                  <a:lnTo>
                    <a:pt x="2309749" y="9652"/>
                  </a:lnTo>
                  <a:lnTo>
                    <a:pt x="2271649" y="9652"/>
                  </a:lnTo>
                  <a:close/>
                  <a:moveTo>
                    <a:pt x="2338324" y="127"/>
                  </a:moveTo>
                  <a:lnTo>
                    <a:pt x="2376424" y="127"/>
                  </a:lnTo>
                  <a:lnTo>
                    <a:pt x="2376424" y="9652"/>
                  </a:lnTo>
                  <a:lnTo>
                    <a:pt x="2338324" y="9652"/>
                  </a:lnTo>
                  <a:close/>
                  <a:moveTo>
                    <a:pt x="2404999" y="127"/>
                  </a:moveTo>
                  <a:lnTo>
                    <a:pt x="2443099" y="127"/>
                  </a:lnTo>
                  <a:lnTo>
                    <a:pt x="2443099" y="9652"/>
                  </a:lnTo>
                  <a:lnTo>
                    <a:pt x="2404999" y="9652"/>
                  </a:lnTo>
                  <a:close/>
                  <a:moveTo>
                    <a:pt x="2471674" y="127"/>
                  </a:moveTo>
                  <a:lnTo>
                    <a:pt x="2509774" y="127"/>
                  </a:lnTo>
                  <a:lnTo>
                    <a:pt x="2509774" y="9652"/>
                  </a:lnTo>
                  <a:lnTo>
                    <a:pt x="2471674" y="9652"/>
                  </a:lnTo>
                  <a:close/>
                  <a:moveTo>
                    <a:pt x="2538349" y="127"/>
                  </a:moveTo>
                  <a:lnTo>
                    <a:pt x="2576449" y="127"/>
                  </a:lnTo>
                  <a:lnTo>
                    <a:pt x="2576449" y="9652"/>
                  </a:lnTo>
                  <a:lnTo>
                    <a:pt x="2538349" y="9652"/>
                  </a:lnTo>
                  <a:close/>
                  <a:moveTo>
                    <a:pt x="2605024" y="127"/>
                  </a:moveTo>
                  <a:lnTo>
                    <a:pt x="2643124" y="127"/>
                  </a:lnTo>
                  <a:lnTo>
                    <a:pt x="2643124" y="9652"/>
                  </a:lnTo>
                  <a:lnTo>
                    <a:pt x="2605024" y="9652"/>
                  </a:lnTo>
                  <a:close/>
                  <a:moveTo>
                    <a:pt x="2671699" y="127"/>
                  </a:moveTo>
                  <a:lnTo>
                    <a:pt x="2709799" y="127"/>
                  </a:lnTo>
                  <a:lnTo>
                    <a:pt x="2709799" y="9652"/>
                  </a:lnTo>
                  <a:lnTo>
                    <a:pt x="2671699" y="9652"/>
                  </a:lnTo>
                  <a:close/>
                  <a:moveTo>
                    <a:pt x="2738374" y="127"/>
                  </a:moveTo>
                  <a:lnTo>
                    <a:pt x="2776474" y="127"/>
                  </a:lnTo>
                  <a:lnTo>
                    <a:pt x="2776474" y="9652"/>
                  </a:lnTo>
                  <a:lnTo>
                    <a:pt x="2738374" y="9652"/>
                  </a:lnTo>
                  <a:close/>
                  <a:moveTo>
                    <a:pt x="2805049" y="127"/>
                  </a:moveTo>
                  <a:lnTo>
                    <a:pt x="2843149" y="127"/>
                  </a:lnTo>
                  <a:lnTo>
                    <a:pt x="2843149" y="9652"/>
                  </a:lnTo>
                  <a:lnTo>
                    <a:pt x="2805049" y="9652"/>
                  </a:lnTo>
                  <a:close/>
                  <a:moveTo>
                    <a:pt x="2871724" y="127"/>
                  </a:moveTo>
                  <a:lnTo>
                    <a:pt x="2909824" y="127"/>
                  </a:lnTo>
                  <a:lnTo>
                    <a:pt x="2909824" y="9652"/>
                  </a:lnTo>
                  <a:lnTo>
                    <a:pt x="2871724" y="9652"/>
                  </a:lnTo>
                  <a:close/>
                  <a:moveTo>
                    <a:pt x="2938399" y="127"/>
                  </a:moveTo>
                  <a:lnTo>
                    <a:pt x="2976499" y="127"/>
                  </a:lnTo>
                  <a:lnTo>
                    <a:pt x="2976499" y="9652"/>
                  </a:lnTo>
                  <a:lnTo>
                    <a:pt x="2938399" y="9652"/>
                  </a:lnTo>
                  <a:close/>
                  <a:moveTo>
                    <a:pt x="3005074" y="127"/>
                  </a:moveTo>
                  <a:lnTo>
                    <a:pt x="3043174" y="127"/>
                  </a:lnTo>
                  <a:lnTo>
                    <a:pt x="3043174" y="9652"/>
                  </a:lnTo>
                  <a:lnTo>
                    <a:pt x="3005074" y="9652"/>
                  </a:lnTo>
                  <a:close/>
                  <a:moveTo>
                    <a:pt x="3071749" y="127"/>
                  </a:moveTo>
                  <a:lnTo>
                    <a:pt x="3109849" y="127"/>
                  </a:lnTo>
                  <a:lnTo>
                    <a:pt x="3109849" y="9652"/>
                  </a:lnTo>
                  <a:lnTo>
                    <a:pt x="3071749" y="9652"/>
                  </a:lnTo>
                  <a:close/>
                  <a:moveTo>
                    <a:pt x="3138424" y="127"/>
                  </a:moveTo>
                  <a:lnTo>
                    <a:pt x="3176524" y="127"/>
                  </a:lnTo>
                  <a:lnTo>
                    <a:pt x="3176524" y="9652"/>
                  </a:lnTo>
                  <a:lnTo>
                    <a:pt x="3138424" y="9652"/>
                  </a:lnTo>
                  <a:close/>
                  <a:moveTo>
                    <a:pt x="3205099" y="127"/>
                  </a:moveTo>
                  <a:lnTo>
                    <a:pt x="3243199" y="127"/>
                  </a:lnTo>
                  <a:lnTo>
                    <a:pt x="3243199" y="9652"/>
                  </a:lnTo>
                  <a:lnTo>
                    <a:pt x="3205099" y="9652"/>
                  </a:lnTo>
                  <a:close/>
                  <a:moveTo>
                    <a:pt x="3271774" y="127"/>
                  </a:moveTo>
                  <a:lnTo>
                    <a:pt x="3309874" y="127"/>
                  </a:lnTo>
                  <a:lnTo>
                    <a:pt x="3309874" y="9652"/>
                  </a:lnTo>
                  <a:lnTo>
                    <a:pt x="3271774" y="9652"/>
                  </a:lnTo>
                  <a:close/>
                  <a:moveTo>
                    <a:pt x="3338449" y="127"/>
                  </a:moveTo>
                  <a:lnTo>
                    <a:pt x="3376549" y="127"/>
                  </a:lnTo>
                  <a:lnTo>
                    <a:pt x="3376549" y="9652"/>
                  </a:lnTo>
                  <a:lnTo>
                    <a:pt x="3338449" y="9652"/>
                  </a:lnTo>
                  <a:close/>
                  <a:moveTo>
                    <a:pt x="3405124" y="127"/>
                  </a:moveTo>
                  <a:lnTo>
                    <a:pt x="3443224" y="127"/>
                  </a:lnTo>
                  <a:lnTo>
                    <a:pt x="3443224" y="9652"/>
                  </a:lnTo>
                  <a:lnTo>
                    <a:pt x="3405124" y="9652"/>
                  </a:lnTo>
                  <a:close/>
                  <a:moveTo>
                    <a:pt x="3471799" y="127"/>
                  </a:moveTo>
                  <a:lnTo>
                    <a:pt x="3509899" y="127"/>
                  </a:lnTo>
                  <a:lnTo>
                    <a:pt x="3509899" y="9652"/>
                  </a:lnTo>
                  <a:lnTo>
                    <a:pt x="3471799" y="9652"/>
                  </a:lnTo>
                  <a:close/>
                  <a:moveTo>
                    <a:pt x="3538474" y="127"/>
                  </a:moveTo>
                  <a:lnTo>
                    <a:pt x="3576574" y="127"/>
                  </a:lnTo>
                  <a:lnTo>
                    <a:pt x="3576574" y="9652"/>
                  </a:lnTo>
                  <a:lnTo>
                    <a:pt x="3538474" y="9652"/>
                  </a:lnTo>
                  <a:close/>
                  <a:moveTo>
                    <a:pt x="3605149" y="127"/>
                  </a:moveTo>
                  <a:lnTo>
                    <a:pt x="3643249" y="127"/>
                  </a:lnTo>
                  <a:lnTo>
                    <a:pt x="3643249" y="9652"/>
                  </a:lnTo>
                  <a:lnTo>
                    <a:pt x="3605149" y="9652"/>
                  </a:lnTo>
                  <a:close/>
                  <a:moveTo>
                    <a:pt x="3671824" y="127"/>
                  </a:moveTo>
                  <a:lnTo>
                    <a:pt x="3709924" y="127"/>
                  </a:lnTo>
                  <a:lnTo>
                    <a:pt x="3709924" y="9652"/>
                  </a:lnTo>
                  <a:lnTo>
                    <a:pt x="3671824" y="9652"/>
                  </a:lnTo>
                  <a:close/>
                  <a:moveTo>
                    <a:pt x="3738499" y="127"/>
                  </a:moveTo>
                  <a:lnTo>
                    <a:pt x="3776599" y="127"/>
                  </a:lnTo>
                  <a:lnTo>
                    <a:pt x="3776599" y="9652"/>
                  </a:lnTo>
                  <a:lnTo>
                    <a:pt x="3738499" y="9652"/>
                  </a:lnTo>
                  <a:close/>
                  <a:moveTo>
                    <a:pt x="3805174" y="127"/>
                  </a:moveTo>
                  <a:lnTo>
                    <a:pt x="3843274" y="127"/>
                  </a:lnTo>
                  <a:lnTo>
                    <a:pt x="3843274" y="9652"/>
                  </a:lnTo>
                  <a:lnTo>
                    <a:pt x="3805174" y="9652"/>
                  </a:lnTo>
                  <a:close/>
                  <a:moveTo>
                    <a:pt x="3871849" y="127"/>
                  </a:moveTo>
                  <a:lnTo>
                    <a:pt x="3909949" y="127"/>
                  </a:lnTo>
                  <a:lnTo>
                    <a:pt x="3909949" y="9652"/>
                  </a:lnTo>
                  <a:lnTo>
                    <a:pt x="3871849" y="9652"/>
                  </a:lnTo>
                  <a:close/>
                  <a:moveTo>
                    <a:pt x="3938524" y="127"/>
                  </a:moveTo>
                  <a:lnTo>
                    <a:pt x="3976624" y="127"/>
                  </a:lnTo>
                  <a:lnTo>
                    <a:pt x="3976624" y="9652"/>
                  </a:lnTo>
                  <a:lnTo>
                    <a:pt x="3938524" y="9652"/>
                  </a:lnTo>
                  <a:close/>
                  <a:moveTo>
                    <a:pt x="4005199" y="127"/>
                  </a:moveTo>
                  <a:lnTo>
                    <a:pt x="4043299" y="127"/>
                  </a:lnTo>
                  <a:lnTo>
                    <a:pt x="4043299" y="9652"/>
                  </a:lnTo>
                  <a:lnTo>
                    <a:pt x="4005199" y="9652"/>
                  </a:lnTo>
                  <a:close/>
                  <a:moveTo>
                    <a:pt x="4071874" y="127"/>
                  </a:moveTo>
                  <a:lnTo>
                    <a:pt x="4109974" y="127"/>
                  </a:lnTo>
                  <a:lnTo>
                    <a:pt x="4109974" y="9652"/>
                  </a:lnTo>
                  <a:lnTo>
                    <a:pt x="4071874" y="9652"/>
                  </a:lnTo>
                  <a:close/>
                  <a:moveTo>
                    <a:pt x="4138549" y="127"/>
                  </a:moveTo>
                  <a:lnTo>
                    <a:pt x="4176649" y="127"/>
                  </a:lnTo>
                  <a:lnTo>
                    <a:pt x="4176649" y="9652"/>
                  </a:lnTo>
                  <a:lnTo>
                    <a:pt x="4138549" y="9652"/>
                  </a:lnTo>
                  <a:close/>
                  <a:moveTo>
                    <a:pt x="4205224" y="127"/>
                  </a:moveTo>
                  <a:lnTo>
                    <a:pt x="4243324" y="127"/>
                  </a:lnTo>
                  <a:lnTo>
                    <a:pt x="4243324" y="9652"/>
                  </a:lnTo>
                  <a:lnTo>
                    <a:pt x="4205224" y="9652"/>
                  </a:lnTo>
                  <a:close/>
                  <a:moveTo>
                    <a:pt x="4271899" y="127"/>
                  </a:moveTo>
                  <a:lnTo>
                    <a:pt x="4309999" y="127"/>
                  </a:lnTo>
                  <a:lnTo>
                    <a:pt x="4309999" y="9652"/>
                  </a:lnTo>
                  <a:lnTo>
                    <a:pt x="4271899" y="9652"/>
                  </a:lnTo>
                  <a:close/>
                  <a:moveTo>
                    <a:pt x="4338574" y="127"/>
                  </a:moveTo>
                  <a:lnTo>
                    <a:pt x="4376674" y="127"/>
                  </a:lnTo>
                  <a:lnTo>
                    <a:pt x="4376674" y="9652"/>
                  </a:lnTo>
                  <a:lnTo>
                    <a:pt x="4338574" y="9652"/>
                  </a:lnTo>
                  <a:close/>
                  <a:moveTo>
                    <a:pt x="4405249" y="127"/>
                  </a:moveTo>
                  <a:lnTo>
                    <a:pt x="4443349" y="127"/>
                  </a:lnTo>
                  <a:lnTo>
                    <a:pt x="4443349" y="9652"/>
                  </a:lnTo>
                  <a:lnTo>
                    <a:pt x="4405249" y="9652"/>
                  </a:lnTo>
                  <a:close/>
                  <a:moveTo>
                    <a:pt x="4471924" y="127"/>
                  </a:moveTo>
                  <a:lnTo>
                    <a:pt x="4510024" y="127"/>
                  </a:lnTo>
                  <a:lnTo>
                    <a:pt x="4510024" y="9652"/>
                  </a:lnTo>
                  <a:lnTo>
                    <a:pt x="4471924" y="9652"/>
                  </a:lnTo>
                  <a:close/>
                  <a:moveTo>
                    <a:pt x="4538599" y="127"/>
                  </a:moveTo>
                  <a:lnTo>
                    <a:pt x="4561459" y="127"/>
                  </a:lnTo>
                  <a:cubicBezTo>
                    <a:pt x="4564126" y="127"/>
                    <a:pt x="4566285" y="2286"/>
                    <a:pt x="4566285" y="4953"/>
                  </a:cubicBezTo>
                  <a:lnTo>
                    <a:pt x="4566285" y="20193"/>
                  </a:lnTo>
                  <a:lnTo>
                    <a:pt x="4556760" y="20193"/>
                  </a:lnTo>
                  <a:lnTo>
                    <a:pt x="4556760" y="4953"/>
                  </a:lnTo>
                  <a:lnTo>
                    <a:pt x="4561586" y="4953"/>
                  </a:lnTo>
                  <a:lnTo>
                    <a:pt x="4561586" y="9779"/>
                  </a:lnTo>
                  <a:lnTo>
                    <a:pt x="4538726" y="9779"/>
                  </a:lnTo>
                  <a:close/>
                  <a:moveTo>
                    <a:pt x="4566285" y="48768"/>
                  </a:moveTo>
                  <a:lnTo>
                    <a:pt x="4566285" y="86868"/>
                  </a:lnTo>
                  <a:lnTo>
                    <a:pt x="4556760" y="86868"/>
                  </a:lnTo>
                  <a:lnTo>
                    <a:pt x="4556760" y="48768"/>
                  </a:lnTo>
                  <a:close/>
                  <a:moveTo>
                    <a:pt x="4566285" y="115443"/>
                  </a:moveTo>
                  <a:lnTo>
                    <a:pt x="4566285" y="153543"/>
                  </a:lnTo>
                  <a:lnTo>
                    <a:pt x="4556760" y="153543"/>
                  </a:lnTo>
                  <a:lnTo>
                    <a:pt x="4556760" y="115443"/>
                  </a:lnTo>
                  <a:close/>
                  <a:moveTo>
                    <a:pt x="4566285" y="182118"/>
                  </a:moveTo>
                  <a:lnTo>
                    <a:pt x="4566285" y="220218"/>
                  </a:lnTo>
                  <a:lnTo>
                    <a:pt x="4556760" y="220218"/>
                  </a:lnTo>
                  <a:lnTo>
                    <a:pt x="4556760" y="182118"/>
                  </a:lnTo>
                  <a:close/>
                  <a:moveTo>
                    <a:pt x="4566285" y="248793"/>
                  </a:moveTo>
                  <a:lnTo>
                    <a:pt x="4566285" y="286893"/>
                  </a:lnTo>
                  <a:lnTo>
                    <a:pt x="4556760" y="286893"/>
                  </a:lnTo>
                  <a:lnTo>
                    <a:pt x="4556760" y="248793"/>
                  </a:lnTo>
                  <a:close/>
                  <a:moveTo>
                    <a:pt x="4566285" y="315468"/>
                  </a:moveTo>
                  <a:lnTo>
                    <a:pt x="4566285" y="353568"/>
                  </a:lnTo>
                  <a:lnTo>
                    <a:pt x="4556760" y="353568"/>
                  </a:lnTo>
                  <a:lnTo>
                    <a:pt x="4556760" y="315468"/>
                  </a:lnTo>
                  <a:close/>
                  <a:moveTo>
                    <a:pt x="4566285" y="382143"/>
                  </a:moveTo>
                  <a:lnTo>
                    <a:pt x="4566285" y="420243"/>
                  </a:lnTo>
                  <a:lnTo>
                    <a:pt x="4556760" y="420243"/>
                  </a:lnTo>
                  <a:lnTo>
                    <a:pt x="4556760" y="382143"/>
                  </a:lnTo>
                  <a:close/>
                  <a:moveTo>
                    <a:pt x="4566285" y="448818"/>
                  </a:moveTo>
                  <a:lnTo>
                    <a:pt x="4566285" y="486918"/>
                  </a:lnTo>
                  <a:lnTo>
                    <a:pt x="4556760" y="486918"/>
                  </a:lnTo>
                  <a:lnTo>
                    <a:pt x="4556760" y="448818"/>
                  </a:lnTo>
                  <a:close/>
                  <a:moveTo>
                    <a:pt x="4566285" y="515493"/>
                  </a:moveTo>
                  <a:lnTo>
                    <a:pt x="4566285" y="553593"/>
                  </a:lnTo>
                  <a:lnTo>
                    <a:pt x="4556760" y="553593"/>
                  </a:lnTo>
                  <a:lnTo>
                    <a:pt x="4556760" y="515493"/>
                  </a:lnTo>
                  <a:close/>
                  <a:moveTo>
                    <a:pt x="4566285" y="582168"/>
                  </a:moveTo>
                  <a:lnTo>
                    <a:pt x="4566285" y="620268"/>
                  </a:lnTo>
                  <a:lnTo>
                    <a:pt x="4556760" y="620268"/>
                  </a:lnTo>
                  <a:lnTo>
                    <a:pt x="4556760" y="582168"/>
                  </a:lnTo>
                  <a:close/>
                  <a:moveTo>
                    <a:pt x="4566285" y="648843"/>
                  </a:moveTo>
                  <a:lnTo>
                    <a:pt x="4566285" y="686943"/>
                  </a:lnTo>
                  <a:lnTo>
                    <a:pt x="4556760" y="686943"/>
                  </a:lnTo>
                  <a:lnTo>
                    <a:pt x="4556760" y="648843"/>
                  </a:lnTo>
                  <a:close/>
                  <a:moveTo>
                    <a:pt x="4566285" y="715518"/>
                  </a:moveTo>
                  <a:lnTo>
                    <a:pt x="4566285" y="753618"/>
                  </a:lnTo>
                  <a:lnTo>
                    <a:pt x="4556760" y="753618"/>
                  </a:lnTo>
                  <a:lnTo>
                    <a:pt x="4556760" y="715518"/>
                  </a:lnTo>
                  <a:close/>
                  <a:moveTo>
                    <a:pt x="4566285" y="782193"/>
                  </a:moveTo>
                  <a:lnTo>
                    <a:pt x="4566285" y="820293"/>
                  </a:lnTo>
                  <a:lnTo>
                    <a:pt x="4556760" y="820293"/>
                  </a:lnTo>
                  <a:lnTo>
                    <a:pt x="4556760" y="782193"/>
                  </a:lnTo>
                  <a:close/>
                  <a:moveTo>
                    <a:pt x="4566285" y="848868"/>
                  </a:moveTo>
                  <a:lnTo>
                    <a:pt x="4566285" y="886968"/>
                  </a:lnTo>
                  <a:lnTo>
                    <a:pt x="4556760" y="886968"/>
                  </a:lnTo>
                  <a:lnTo>
                    <a:pt x="4556760" y="848868"/>
                  </a:lnTo>
                  <a:close/>
                  <a:moveTo>
                    <a:pt x="4566285" y="915543"/>
                  </a:moveTo>
                  <a:lnTo>
                    <a:pt x="4566285" y="953643"/>
                  </a:lnTo>
                  <a:lnTo>
                    <a:pt x="4556760" y="953643"/>
                  </a:lnTo>
                  <a:lnTo>
                    <a:pt x="4556760" y="915543"/>
                  </a:lnTo>
                  <a:close/>
                  <a:moveTo>
                    <a:pt x="4566285" y="982218"/>
                  </a:moveTo>
                  <a:lnTo>
                    <a:pt x="4566285" y="1020318"/>
                  </a:lnTo>
                  <a:lnTo>
                    <a:pt x="4556760" y="1020318"/>
                  </a:lnTo>
                  <a:lnTo>
                    <a:pt x="4556760" y="982218"/>
                  </a:lnTo>
                  <a:close/>
                  <a:moveTo>
                    <a:pt x="4566285" y="1048893"/>
                  </a:moveTo>
                  <a:lnTo>
                    <a:pt x="4566285" y="1086993"/>
                  </a:lnTo>
                  <a:lnTo>
                    <a:pt x="4556760" y="1086993"/>
                  </a:lnTo>
                  <a:lnTo>
                    <a:pt x="4556760" y="1048893"/>
                  </a:lnTo>
                  <a:close/>
                  <a:moveTo>
                    <a:pt x="4566285" y="1115568"/>
                  </a:moveTo>
                  <a:lnTo>
                    <a:pt x="4566285" y="1153668"/>
                  </a:lnTo>
                  <a:lnTo>
                    <a:pt x="4556760" y="1153668"/>
                  </a:lnTo>
                  <a:lnTo>
                    <a:pt x="4556760" y="1115568"/>
                  </a:lnTo>
                  <a:close/>
                  <a:moveTo>
                    <a:pt x="4566285" y="1182243"/>
                  </a:moveTo>
                  <a:lnTo>
                    <a:pt x="4566285" y="1220343"/>
                  </a:lnTo>
                  <a:lnTo>
                    <a:pt x="4556760" y="1220343"/>
                  </a:lnTo>
                  <a:lnTo>
                    <a:pt x="4556760" y="1182243"/>
                  </a:lnTo>
                  <a:close/>
                  <a:moveTo>
                    <a:pt x="4566285" y="1248918"/>
                  </a:moveTo>
                  <a:lnTo>
                    <a:pt x="4566285" y="1287018"/>
                  </a:lnTo>
                  <a:lnTo>
                    <a:pt x="4556760" y="1287018"/>
                  </a:lnTo>
                  <a:lnTo>
                    <a:pt x="4556760" y="1248918"/>
                  </a:lnTo>
                  <a:close/>
                  <a:moveTo>
                    <a:pt x="4566285" y="1315593"/>
                  </a:moveTo>
                  <a:lnTo>
                    <a:pt x="4566285" y="1353693"/>
                  </a:lnTo>
                  <a:lnTo>
                    <a:pt x="4556760" y="1353693"/>
                  </a:lnTo>
                  <a:lnTo>
                    <a:pt x="4556760" y="1315593"/>
                  </a:lnTo>
                  <a:close/>
                  <a:moveTo>
                    <a:pt x="4566285" y="1382268"/>
                  </a:moveTo>
                  <a:lnTo>
                    <a:pt x="4566285" y="1420368"/>
                  </a:lnTo>
                  <a:lnTo>
                    <a:pt x="4556760" y="1420368"/>
                  </a:lnTo>
                  <a:lnTo>
                    <a:pt x="4556760" y="1382268"/>
                  </a:lnTo>
                  <a:close/>
                  <a:moveTo>
                    <a:pt x="4566285" y="1448943"/>
                  </a:moveTo>
                  <a:lnTo>
                    <a:pt x="4566285" y="1487043"/>
                  </a:lnTo>
                  <a:lnTo>
                    <a:pt x="4556760" y="1487043"/>
                  </a:lnTo>
                  <a:lnTo>
                    <a:pt x="4556760" y="1448943"/>
                  </a:lnTo>
                  <a:close/>
                  <a:moveTo>
                    <a:pt x="4566285" y="1515618"/>
                  </a:moveTo>
                  <a:lnTo>
                    <a:pt x="4566285" y="1553718"/>
                  </a:lnTo>
                  <a:lnTo>
                    <a:pt x="4556760" y="1553718"/>
                  </a:lnTo>
                  <a:lnTo>
                    <a:pt x="4556760" y="1515618"/>
                  </a:lnTo>
                  <a:close/>
                  <a:moveTo>
                    <a:pt x="4566285" y="1582293"/>
                  </a:moveTo>
                  <a:lnTo>
                    <a:pt x="4566285" y="1620393"/>
                  </a:lnTo>
                  <a:lnTo>
                    <a:pt x="4556760" y="1620393"/>
                  </a:lnTo>
                  <a:lnTo>
                    <a:pt x="4556760" y="1582293"/>
                  </a:lnTo>
                  <a:close/>
                  <a:moveTo>
                    <a:pt x="4566285" y="1648968"/>
                  </a:moveTo>
                  <a:lnTo>
                    <a:pt x="4566285" y="1687068"/>
                  </a:lnTo>
                  <a:lnTo>
                    <a:pt x="4556760" y="1687068"/>
                  </a:lnTo>
                  <a:lnTo>
                    <a:pt x="4556760" y="1648968"/>
                  </a:lnTo>
                  <a:close/>
                  <a:moveTo>
                    <a:pt x="4566285" y="1715643"/>
                  </a:moveTo>
                  <a:lnTo>
                    <a:pt x="4566285" y="1753743"/>
                  </a:lnTo>
                  <a:lnTo>
                    <a:pt x="4556760" y="1753743"/>
                  </a:lnTo>
                  <a:lnTo>
                    <a:pt x="4556760" y="1715643"/>
                  </a:lnTo>
                  <a:close/>
                  <a:moveTo>
                    <a:pt x="4566285" y="1782318"/>
                  </a:moveTo>
                  <a:lnTo>
                    <a:pt x="4566285" y="1820418"/>
                  </a:lnTo>
                  <a:lnTo>
                    <a:pt x="4556760" y="1820418"/>
                  </a:lnTo>
                  <a:lnTo>
                    <a:pt x="4556760" y="1782318"/>
                  </a:lnTo>
                  <a:close/>
                  <a:moveTo>
                    <a:pt x="4566285" y="1848993"/>
                  </a:moveTo>
                  <a:lnTo>
                    <a:pt x="4566285" y="1887093"/>
                  </a:lnTo>
                  <a:lnTo>
                    <a:pt x="4556760" y="1887093"/>
                  </a:lnTo>
                  <a:lnTo>
                    <a:pt x="4556760" y="1848993"/>
                  </a:lnTo>
                  <a:close/>
                  <a:moveTo>
                    <a:pt x="4566285" y="1915668"/>
                  </a:moveTo>
                  <a:lnTo>
                    <a:pt x="4566285" y="1953768"/>
                  </a:lnTo>
                  <a:lnTo>
                    <a:pt x="4556760" y="1953768"/>
                  </a:lnTo>
                  <a:lnTo>
                    <a:pt x="4556760" y="1915668"/>
                  </a:lnTo>
                  <a:close/>
                  <a:moveTo>
                    <a:pt x="4566285" y="1982343"/>
                  </a:moveTo>
                  <a:lnTo>
                    <a:pt x="4566285" y="2020443"/>
                  </a:lnTo>
                  <a:lnTo>
                    <a:pt x="4556760" y="2020443"/>
                  </a:lnTo>
                  <a:lnTo>
                    <a:pt x="4556760" y="1982343"/>
                  </a:lnTo>
                  <a:close/>
                  <a:moveTo>
                    <a:pt x="4566285" y="2049018"/>
                  </a:moveTo>
                  <a:lnTo>
                    <a:pt x="4566285" y="2087118"/>
                  </a:lnTo>
                  <a:lnTo>
                    <a:pt x="4556760" y="2087118"/>
                  </a:lnTo>
                  <a:lnTo>
                    <a:pt x="4556760" y="2049018"/>
                  </a:lnTo>
                  <a:close/>
                  <a:moveTo>
                    <a:pt x="4566285" y="2115693"/>
                  </a:moveTo>
                  <a:lnTo>
                    <a:pt x="4566285" y="2153793"/>
                  </a:lnTo>
                  <a:lnTo>
                    <a:pt x="4556760" y="2153793"/>
                  </a:lnTo>
                  <a:lnTo>
                    <a:pt x="4556760" y="2115693"/>
                  </a:lnTo>
                  <a:close/>
                  <a:moveTo>
                    <a:pt x="4566285" y="2182368"/>
                  </a:moveTo>
                  <a:lnTo>
                    <a:pt x="4566285" y="2220468"/>
                  </a:lnTo>
                  <a:lnTo>
                    <a:pt x="4556760" y="2220468"/>
                  </a:lnTo>
                  <a:lnTo>
                    <a:pt x="4556760" y="2182368"/>
                  </a:lnTo>
                  <a:close/>
                  <a:moveTo>
                    <a:pt x="4566285" y="2249043"/>
                  </a:moveTo>
                  <a:lnTo>
                    <a:pt x="4566285" y="2287143"/>
                  </a:lnTo>
                  <a:lnTo>
                    <a:pt x="4556760" y="2287143"/>
                  </a:lnTo>
                  <a:lnTo>
                    <a:pt x="4556760" y="2249043"/>
                  </a:lnTo>
                  <a:close/>
                  <a:moveTo>
                    <a:pt x="4566285" y="2315718"/>
                  </a:moveTo>
                  <a:lnTo>
                    <a:pt x="4566285" y="2353818"/>
                  </a:lnTo>
                  <a:lnTo>
                    <a:pt x="4556760" y="2353818"/>
                  </a:lnTo>
                  <a:lnTo>
                    <a:pt x="4556760" y="2315718"/>
                  </a:lnTo>
                  <a:close/>
                  <a:moveTo>
                    <a:pt x="4566285" y="2382393"/>
                  </a:moveTo>
                  <a:lnTo>
                    <a:pt x="4566285" y="2420493"/>
                  </a:lnTo>
                  <a:lnTo>
                    <a:pt x="4556760" y="2420493"/>
                  </a:lnTo>
                  <a:lnTo>
                    <a:pt x="4556760" y="2382393"/>
                  </a:lnTo>
                  <a:close/>
                  <a:moveTo>
                    <a:pt x="4566285" y="2449068"/>
                  </a:moveTo>
                  <a:lnTo>
                    <a:pt x="4566285" y="2487168"/>
                  </a:lnTo>
                  <a:lnTo>
                    <a:pt x="4556760" y="2487168"/>
                  </a:lnTo>
                  <a:lnTo>
                    <a:pt x="4556760" y="2449068"/>
                  </a:lnTo>
                  <a:close/>
                  <a:moveTo>
                    <a:pt x="4566285" y="2515743"/>
                  </a:moveTo>
                  <a:lnTo>
                    <a:pt x="4566285" y="2553843"/>
                  </a:lnTo>
                  <a:lnTo>
                    <a:pt x="4556760" y="2553843"/>
                  </a:lnTo>
                  <a:lnTo>
                    <a:pt x="4556760" y="2515743"/>
                  </a:lnTo>
                  <a:close/>
                  <a:moveTo>
                    <a:pt x="4566285" y="2582418"/>
                  </a:moveTo>
                  <a:lnTo>
                    <a:pt x="4566285" y="2620518"/>
                  </a:lnTo>
                  <a:lnTo>
                    <a:pt x="4556760" y="2620518"/>
                  </a:lnTo>
                  <a:lnTo>
                    <a:pt x="4556760" y="2582418"/>
                  </a:lnTo>
                  <a:close/>
                  <a:moveTo>
                    <a:pt x="4566285" y="2649093"/>
                  </a:moveTo>
                  <a:lnTo>
                    <a:pt x="4566285" y="2687193"/>
                  </a:lnTo>
                  <a:lnTo>
                    <a:pt x="4556760" y="2687193"/>
                  </a:lnTo>
                  <a:lnTo>
                    <a:pt x="4556760" y="2649093"/>
                  </a:lnTo>
                  <a:close/>
                  <a:moveTo>
                    <a:pt x="4566285" y="2715768"/>
                  </a:moveTo>
                  <a:lnTo>
                    <a:pt x="4566285" y="2753868"/>
                  </a:lnTo>
                  <a:lnTo>
                    <a:pt x="4556760" y="2753868"/>
                  </a:lnTo>
                  <a:lnTo>
                    <a:pt x="4556760" y="2715768"/>
                  </a:lnTo>
                  <a:close/>
                  <a:moveTo>
                    <a:pt x="4566285" y="2782443"/>
                  </a:moveTo>
                  <a:lnTo>
                    <a:pt x="4566285" y="2820543"/>
                  </a:lnTo>
                  <a:lnTo>
                    <a:pt x="4556760" y="2820543"/>
                  </a:lnTo>
                  <a:lnTo>
                    <a:pt x="4556760" y="2782443"/>
                  </a:lnTo>
                  <a:close/>
                  <a:moveTo>
                    <a:pt x="4566285" y="2849118"/>
                  </a:moveTo>
                  <a:lnTo>
                    <a:pt x="4566285" y="2887218"/>
                  </a:lnTo>
                  <a:lnTo>
                    <a:pt x="4556760" y="2887218"/>
                  </a:lnTo>
                  <a:lnTo>
                    <a:pt x="4556760" y="2849118"/>
                  </a:lnTo>
                  <a:close/>
                  <a:moveTo>
                    <a:pt x="4566285" y="2915793"/>
                  </a:moveTo>
                  <a:lnTo>
                    <a:pt x="4566285" y="2953893"/>
                  </a:lnTo>
                  <a:lnTo>
                    <a:pt x="4556760" y="2953893"/>
                  </a:lnTo>
                  <a:lnTo>
                    <a:pt x="4556760" y="2915793"/>
                  </a:lnTo>
                  <a:close/>
                  <a:moveTo>
                    <a:pt x="4566285" y="2982468"/>
                  </a:moveTo>
                  <a:lnTo>
                    <a:pt x="4566285" y="3020568"/>
                  </a:lnTo>
                  <a:lnTo>
                    <a:pt x="4556760" y="3020568"/>
                  </a:lnTo>
                  <a:lnTo>
                    <a:pt x="4556760" y="2982468"/>
                  </a:lnTo>
                  <a:close/>
                  <a:moveTo>
                    <a:pt x="4566285" y="3049143"/>
                  </a:moveTo>
                  <a:lnTo>
                    <a:pt x="4566285" y="3087243"/>
                  </a:lnTo>
                  <a:lnTo>
                    <a:pt x="4556760" y="3087243"/>
                  </a:lnTo>
                  <a:lnTo>
                    <a:pt x="4556760" y="3049143"/>
                  </a:lnTo>
                  <a:close/>
                  <a:moveTo>
                    <a:pt x="4566285" y="3115818"/>
                  </a:moveTo>
                  <a:lnTo>
                    <a:pt x="4566285" y="3153918"/>
                  </a:lnTo>
                  <a:lnTo>
                    <a:pt x="4556760" y="3153918"/>
                  </a:lnTo>
                  <a:lnTo>
                    <a:pt x="4556760" y="3115818"/>
                  </a:lnTo>
                  <a:close/>
                  <a:moveTo>
                    <a:pt x="4566285" y="3182493"/>
                  </a:moveTo>
                  <a:lnTo>
                    <a:pt x="4566285" y="3220593"/>
                  </a:lnTo>
                  <a:lnTo>
                    <a:pt x="4556760" y="3220593"/>
                  </a:lnTo>
                  <a:lnTo>
                    <a:pt x="4556760" y="3182493"/>
                  </a:lnTo>
                  <a:close/>
                  <a:moveTo>
                    <a:pt x="4566285" y="3249168"/>
                  </a:moveTo>
                  <a:lnTo>
                    <a:pt x="4566285" y="3287268"/>
                  </a:lnTo>
                  <a:lnTo>
                    <a:pt x="4556760" y="3287268"/>
                  </a:lnTo>
                  <a:lnTo>
                    <a:pt x="4556760" y="3249168"/>
                  </a:lnTo>
                  <a:close/>
                  <a:moveTo>
                    <a:pt x="4566285" y="3315843"/>
                  </a:moveTo>
                  <a:lnTo>
                    <a:pt x="4566285" y="3353943"/>
                  </a:lnTo>
                  <a:lnTo>
                    <a:pt x="4556760" y="3353943"/>
                  </a:lnTo>
                  <a:lnTo>
                    <a:pt x="4556760" y="3315843"/>
                  </a:lnTo>
                  <a:close/>
                  <a:moveTo>
                    <a:pt x="4566285" y="3382518"/>
                  </a:moveTo>
                  <a:lnTo>
                    <a:pt x="4566285" y="3420618"/>
                  </a:lnTo>
                  <a:lnTo>
                    <a:pt x="4556760" y="3420618"/>
                  </a:lnTo>
                  <a:lnTo>
                    <a:pt x="4556760" y="3382518"/>
                  </a:lnTo>
                  <a:close/>
                  <a:moveTo>
                    <a:pt x="4566285" y="3449193"/>
                  </a:moveTo>
                  <a:lnTo>
                    <a:pt x="4566285" y="3487293"/>
                  </a:lnTo>
                  <a:lnTo>
                    <a:pt x="4556760" y="3487293"/>
                  </a:lnTo>
                  <a:lnTo>
                    <a:pt x="4556760" y="3449193"/>
                  </a:lnTo>
                  <a:close/>
                  <a:moveTo>
                    <a:pt x="4566285" y="3515868"/>
                  </a:moveTo>
                  <a:lnTo>
                    <a:pt x="4566285" y="3553968"/>
                  </a:lnTo>
                  <a:lnTo>
                    <a:pt x="4556760" y="3553968"/>
                  </a:lnTo>
                  <a:lnTo>
                    <a:pt x="4556760" y="3515868"/>
                  </a:lnTo>
                  <a:close/>
                  <a:moveTo>
                    <a:pt x="4566285" y="3582543"/>
                  </a:moveTo>
                  <a:lnTo>
                    <a:pt x="4566285" y="3620643"/>
                  </a:lnTo>
                  <a:lnTo>
                    <a:pt x="4556760" y="3620643"/>
                  </a:lnTo>
                  <a:lnTo>
                    <a:pt x="4556760" y="3582543"/>
                  </a:lnTo>
                  <a:close/>
                  <a:moveTo>
                    <a:pt x="4566285" y="3649218"/>
                  </a:moveTo>
                  <a:lnTo>
                    <a:pt x="4566285" y="3687318"/>
                  </a:lnTo>
                  <a:lnTo>
                    <a:pt x="4556760" y="3687318"/>
                  </a:lnTo>
                  <a:lnTo>
                    <a:pt x="4556760" y="3649218"/>
                  </a:lnTo>
                  <a:close/>
                  <a:moveTo>
                    <a:pt x="4566285" y="3715893"/>
                  </a:moveTo>
                  <a:lnTo>
                    <a:pt x="4566285" y="3753993"/>
                  </a:lnTo>
                  <a:lnTo>
                    <a:pt x="4556760" y="3753993"/>
                  </a:lnTo>
                  <a:lnTo>
                    <a:pt x="4556760" y="3715893"/>
                  </a:lnTo>
                  <a:close/>
                  <a:moveTo>
                    <a:pt x="4566285" y="3782568"/>
                  </a:moveTo>
                  <a:lnTo>
                    <a:pt x="4566285" y="3820668"/>
                  </a:lnTo>
                  <a:lnTo>
                    <a:pt x="4556760" y="3820668"/>
                  </a:lnTo>
                  <a:lnTo>
                    <a:pt x="4556760" y="3782568"/>
                  </a:lnTo>
                  <a:close/>
                  <a:moveTo>
                    <a:pt x="4566285" y="3849243"/>
                  </a:moveTo>
                  <a:lnTo>
                    <a:pt x="4566285" y="3887343"/>
                  </a:lnTo>
                  <a:lnTo>
                    <a:pt x="4556760" y="3887343"/>
                  </a:lnTo>
                  <a:lnTo>
                    <a:pt x="4556760" y="3849243"/>
                  </a:lnTo>
                  <a:close/>
                  <a:moveTo>
                    <a:pt x="4566285" y="3915918"/>
                  </a:moveTo>
                  <a:lnTo>
                    <a:pt x="4566285" y="3954018"/>
                  </a:lnTo>
                  <a:lnTo>
                    <a:pt x="4556760" y="3954018"/>
                  </a:lnTo>
                  <a:lnTo>
                    <a:pt x="4556760" y="3915918"/>
                  </a:lnTo>
                  <a:close/>
                  <a:moveTo>
                    <a:pt x="4566285" y="3982593"/>
                  </a:moveTo>
                  <a:lnTo>
                    <a:pt x="4566285" y="4020693"/>
                  </a:lnTo>
                  <a:lnTo>
                    <a:pt x="4556760" y="4020693"/>
                  </a:lnTo>
                  <a:lnTo>
                    <a:pt x="4556760" y="3982593"/>
                  </a:lnTo>
                  <a:close/>
                  <a:moveTo>
                    <a:pt x="4566285" y="4049268"/>
                  </a:moveTo>
                  <a:lnTo>
                    <a:pt x="4566285" y="4087368"/>
                  </a:lnTo>
                  <a:lnTo>
                    <a:pt x="4556760" y="4087368"/>
                  </a:lnTo>
                  <a:lnTo>
                    <a:pt x="4556760" y="4049268"/>
                  </a:lnTo>
                  <a:close/>
                  <a:moveTo>
                    <a:pt x="4566285" y="4115943"/>
                  </a:moveTo>
                  <a:lnTo>
                    <a:pt x="4566285" y="4154043"/>
                  </a:lnTo>
                  <a:lnTo>
                    <a:pt x="4556760" y="4154043"/>
                  </a:lnTo>
                  <a:lnTo>
                    <a:pt x="4556760" y="4115943"/>
                  </a:lnTo>
                  <a:close/>
                  <a:moveTo>
                    <a:pt x="4566285" y="4182618"/>
                  </a:moveTo>
                  <a:lnTo>
                    <a:pt x="4566285" y="4220718"/>
                  </a:lnTo>
                  <a:lnTo>
                    <a:pt x="4556760" y="4220718"/>
                  </a:lnTo>
                  <a:lnTo>
                    <a:pt x="4556760" y="4182618"/>
                  </a:lnTo>
                  <a:close/>
                  <a:moveTo>
                    <a:pt x="4566285" y="4249293"/>
                  </a:moveTo>
                  <a:lnTo>
                    <a:pt x="4566285" y="4287393"/>
                  </a:lnTo>
                  <a:lnTo>
                    <a:pt x="4556760" y="4287393"/>
                  </a:lnTo>
                  <a:lnTo>
                    <a:pt x="4556760" y="4249293"/>
                  </a:lnTo>
                  <a:close/>
                  <a:moveTo>
                    <a:pt x="4566285" y="4315968"/>
                  </a:moveTo>
                  <a:lnTo>
                    <a:pt x="4566285" y="4354068"/>
                  </a:lnTo>
                  <a:lnTo>
                    <a:pt x="4556760" y="4354068"/>
                  </a:lnTo>
                  <a:lnTo>
                    <a:pt x="4556760" y="4315968"/>
                  </a:lnTo>
                  <a:close/>
                  <a:moveTo>
                    <a:pt x="4566285" y="4382643"/>
                  </a:moveTo>
                  <a:lnTo>
                    <a:pt x="4566285" y="4420743"/>
                  </a:lnTo>
                  <a:lnTo>
                    <a:pt x="4556760" y="4420743"/>
                  </a:lnTo>
                  <a:lnTo>
                    <a:pt x="4556760" y="4382643"/>
                  </a:lnTo>
                  <a:close/>
                  <a:moveTo>
                    <a:pt x="4566285" y="4449318"/>
                  </a:moveTo>
                  <a:lnTo>
                    <a:pt x="4566285" y="4487418"/>
                  </a:lnTo>
                  <a:lnTo>
                    <a:pt x="4556760" y="4487418"/>
                  </a:lnTo>
                  <a:lnTo>
                    <a:pt x="4556760" y="4449318"/>
                  </a:lnTo>
                  <a:close/>
                  <a:moveTo>
                    <a:pt x="4566285" y="4515993"/>
                  </a:moveTo>
                  <a:lnTo>
                    <a:pt x="4566285" y="4554093"/>
                  </a:lnTo>
                  <a:lnTo>
                    <a:pt x="4556760" y="4554093"/>
                  </a:lnTo>
                  <a:lnTo>
                    <a:pt x="4556760" y="4515993"/>
                  </a:lnTo>
                  <a:close/>
                  <a:moveTo>
                    <a:pt x="4566285" y="4582668"/>
                  </a:moveTo>
                  <a:lnTo>
                    <a:pt x="4566285" y="4620768"/>
                  </a:lnTo>
                  <a:lnTo>
                    <a:pt x="4556760" y="4620768"/>
                  </a:lnTo>
                  <a:lnTo>
                    <a:pt x="4556760" y="4582668"/>
                  </a:lnTo>
                  <a:close/>
                  <a:moveTo>
                    <a:pt x="4566285" y="4649343"/>
                  </a:moveTo>
                  <a:lnTo>
                    <a:pt x="4566285" y="4687443"/>
                  </a:lnTo>
                  <a:lnTo>
                    <a:pt x="4556760" y="4687443"/>
                  </a:lnTo>
                  <a:lnTo>
                    <a:pt x="4556760" y="4649343"/>
                  </a:lnTo>
                  <a:close/>
                  <a:moveTo>
                    <a:pt x="4540504" y="4699889"/>
                  </a:moveTo>
                  <a:lnTo>
                    <a:pt x="4502404" y="4699889"/>
                  </a:lnTo>
                  <a:lnTo>
                    <a:pt x="4502404" y="4690364"/>
                  </a:lnTo>
                  <a:lnTo>
                    <a:pt x="4540504" y="4690364"/>
                  </a:lnTo>
                  <a:close/>
                  <a:moveTo>
                    <a:pt x="4473829" y="4699889"/>
                  </a:moveTo>
                  <a:lnTo>
                    <a:pt x="4435729" y="4699889"/>
                  </a:lnTo>
                  <a:lnTo>
                    <a:pt x="4435729" y="4690364"/>
                  </a:lnTo>
                  <a:lnTo>
                    <a:pt x="4473829" y="4690364"/>
                  </a:lnTo>
                  <a:close/>
                  <a:moveTo>
                    <a:pt x="4407154" y="4699889"/>
                  </a:moveTo>
                  <a:lnTo>
                    <a:pt x="4369054" y="4699889"/>
                  </a:lnTo>
                  <a:lnTo>
                    <a:pt x="4369054" y="4690364"/>
                  </a:lnTo>
                  <a:lnTo>
                    <a:pt x="4407154" y="4690364"/>
                  </a:lnTo>
                  <a:close/>
                  <a:moveTo>
                    <a:pt x="4340479" y="4699889"/>
                  </a:moveTo>
                  <a:lnTo>
                    <a:pt x="4302379" y="4699889"/>
                  </a:lnTo>
                  <a:lnTo>
                    <a:pt x="4302379" y="4690364"/>
                  </a:lnTo>
                  <a:lnTo>
                    <a:pt x="4340479" y="4690364"/>
                  </a:lnTo>
                  <a:close/>
                  <a:moveTo>
                    <a:pt x="4273804" y="4699889"/>
                  </a:moveTo>
                  <a:lnTo>
                    <a:pt x="4235704" y="4699889"/>
                  </a:lnTo>
                  <a:lnTo>
                    <a:pt x="4235704" y="4690364"/>
                  </a:lnTo>
                  <a:lnTo>
                    <a:pt x="4273804" y="4690364"/>
                  </a:lnTo>
                  <a:close/>
                  <a:moveTo>
                    <a:pt x="4207129" y="4699889"/>
                  </a:moveTo>
                  <a:lnTo>
                    <a:pt x="4169029" y="4699889"/>
                  </a:lnTo>
                  <a:lnTo>
                    <a:pt x="4169029" y="4690364"/>
                  </a:lnTo>
                  <a:lnTo>
                    <a:pt x="4207129" y="4690364"/>
                  </a:lnTo>
                  <a:close/>
                  <a:moveTo>
                    <a:pt x="4140454" y="4699889"/>
                  </a:moveTo>
                  <a:lnTo>
                    <a:pt x="4102354" y="4699889"/>
                  </a:lnTo>
                  <a:lnTo>
                    <a:pt x="4102354" y="4690364"/>
                  </a:lnTo>
                  <a:lnTo>
                    <a:pt x="4140454" y="4690364"/>
                  </a:lnTo>
                  <a:close/>
                  <a:moveTo>
                    <a:pt x="4073779" y="4699889"/>
                  </a:moveTo>
                  <a:lnTo>
                    <a:pt x="4035679" y="4699889"/>
                  </a:lnTo>
                  <a:lnTo>
                    <a:pt x="4035679" y="4690364"/>
                  </a:lnTo>
                  <a:lnTo>
                    <a:pt x="4073779" y="4690364"/>
                  </a:lnTo>
                  <a:close/>
                  <a:moveTo>
                    <a:pt x="4007104" y="4699889"/>
                  </a:moveTo>
                  <a:lnTo>
                    <a:pt x="3969004" y="4699889"/>
                  </a:lnTo>
                  <a:lnTo>
                    <a:pt x="3969004" y="4690364"/>
                  </a:lnTo>
                  <a:lnTo>
                    <a:pt x="4007104" y="4690364"/>
                  </a:lnTo>
                  <a:close/>
                  <a:moveTo>
                    <a:pt x="3940429" y="4699889"/>
                  </a:moveTo>
                  <a:lnTo>
                    <a:pt x="3902329" y="4699889"/>
                  </a:lnTo>
                  <a:lnTo>
                    <a:pt x="3902329" y="4690364"/>
                  </a:lnTo>
                  <a:lnTo>
                    <a:pt x="3940429" y="4690364"/>
                  </a:lnTo>
                  <a:close/>
                  <a:moveTo>
                    <a:pt x="3873754" y="4699889"/>
                  </a:moveTo>
                  <a:lnTo>
                    <a:pt x="3835654" y="4699889"/>
                  </a:lnTo>
                  <a:lnTo>
                    <a:pt x="3835654" y="4690364"/>
                  </a:lnTo>
                  <a:lnTo>
                    <a:pt x="3873754" y="4690364"/>
                  </a:lnTo>
                  <a:close/>
                  <a:moveTo>
                    <a:pt x="3807079" y="4699889"/>
                  </a:moveTo>
                  <a:lnTo>
                    <a:pt x="3768979" y="4699889"/>
                  </a:lnTo>
                  <a:lnTo>
                    <a:pt x="3768979" y="4690364"/>
                  </a:lnTo>
                  <a:lnTo>
                    <a:pt x="3807079" y="4690364"/>
                  </a:lnTo>
                  <a:close/>
                  <a:moveTo>
                    <a:pt x="3740404" y="4699889"/>
                  </a:moveTo>
                  <a:lnTo>
                    <a:pt x="3702304" y="4699889"/>
                  </a:lnTo>
                  <a:lnTo>
                    <a:pt x="3702304" y="4690364"/>
                  </a:lnTo>
                  <a:lnTo>
                    <a:pt x="3740404" y="4690364"/>
                  </a:lnTo>
                  <a:close/>
                  <a:moveTo>
                    <a:pt x="3673729" y="4699889"/>
                  </a:moveTo>
                  <a:lnTo>
                    <a:pt x="3635629" y="4699889"/>
                  </a:lnTo>
                  <a:lnTo>
                    <a:pt x="3635629" y="4690364"/>
                  </a:lnTo>
                  <a:lnTo>
                    <a:pt x="3673729" y="4690364"/>
                  </a:lnTo>
                  <a:close/>
                  <a:moveTo>
                    <a:pt x="3607054" y="4699889"/>
                  </a:moveTo>
                  <a:lnTo>
                    <a:pt x="3568954" y="4699889"/>
                  </a:lnTo>
                  <a:lnTo>
                    <a:pt x="3568954" y="4690364"/>
                  </a:lnTo>
                  <a:lnTo>
                    <a:pt x="3607054" y="4690364"/>
                  </a:lnTo>
                  <a:close/>
                  <a:moveTo>
                    <a:pt x="3540379" y="4699889"/>
                  </a:moveTo>
                  <a:lnTo>
                    <a:pt x="3502279" y="4699889"/>
                  </a:lnTo>
                  <a:lnTo>
                    <a:pt x="3502279" y="4690364"/>
                  </a:lnTo>
                  <a:lnTo>
                    <a:pt x="3540379" y="4690364"/>
                  </a:lnTo>
                  <a:close/>
                  <a:moveTo>
                    <a:pt x="3473704" y="4699889"/>
                  </a:moveTo>
                  <a:lnTo>
                    <a:pt x="3435604" y="4699889"/>
                  </a:lnTo>
                  <a:lnTo>
                    <a:pt x="3435604" y="4690364"/>
                  </a:lnTo>
                  <a:lnTo>
                    <a:pt x="3473704" y="4690364"/>
                  </a:lnTo>
                  <a:close/>
                  <a:moveTo>
                    <a:pt x="3407029" y="4699889"/>
                  </a:moveTo>
                  <a:lnTo>
                    <a:pt x="3368929" y="4699889"/>
                  </a:lnTo>
                  <a:lnTo>
                    <a:pt x="3368929" y="4690364"/>
                  </a:lnTo>
                  <a:lnTo>
                    <a:pt x="3407029" y="4690364"/>
                  </a:lnTo>
                  <a:close/>
                  <a:moveTo>
                    <a:pt x="3340354" y="4699889"/>
                  </a:moveTo>
                  <a:lnTo>
                    <a:pt x="3302254" y="4699889"/>
                  </a:lnTo>
                  <a:lnTo>
                    <a:pt x="3302254" y="4690364"/>
                  </a:lnTo>
                  <a:lnTo>
                    <a:pt x="3340354" y="4690364"/>
                  </a:lnTo>
                  <a:close/>
                  <a:moveTo>
                    <a:pt x="3273679" y="4699889"/>
                  </a:moveTo>
                  <a:lnTo>
                    <a:pt x="3235579" y="4699889"/>
                  </a:lnTo>
                  <a:lnTo>
                    <a:pt x="3235579" y="4690364"/>
                  </a:lnTo>
                  <a:lnTo>
                    <a:pt x="3273679" y="4690364"/>
                  </a:lnTo>
                  <a:close/>
                  <a:moveTo>
                    <a:pt x="3207004" y="4699889"/>
                  </a:moveTo>
                  <a:lnTo>
                    <a:pt x="3168904" y="4699889"/>
                  </a:lnTo>
                  <a:lnTo>
                    <a:pt x="3168904" y="4690364"/>
                  </a:lnTo>
                  <a:lnTo>
                    <a:pt x="3207004" y="4690364"/>
                  </a:lnTo>
                  <a:close/>
                  <a:moveTo>
                    <a:pt x="3140329" y="4699889"/>
                  </a:moveTo>
                  <a:lnTo>
                    <a:pt x="3102229" y="4699889"/>
                  </a:lnTo>
                  <a:lnTo>
                    <a:pt x="3102229" y="4690364"/>
                  </a:lnTo>
                  <a:lnTo>
                    <a:pt x="3140329" y="4690364"/>
                  </a:lnTo>
                  <a:close/>
                  <a:moveTo>
                    <a:pt x="3073654" y="4699889"/>
                  </a:moveTo>
                  <a:lnTo>
                    <a:pt x="3035554" y="4699889"/>
                  </a:lnTo>
                  <a:lnTo>
                    <a:pt x="3035554" y="4690364"/>
                  </a:lnTo>
                  <a:lnTo>
                    <a:pt x="3073654" y="4690364"/>
                  </a:lnTo>
                  <a:close/>
                  <a:moveTo>
                    <a:pt x="3006979" y="4699889"/>
                  </a:moveTo>
                  <a:lnTo>
                    <a:pt x="2968879" y="4699889"/>
                  </a:lnTo>
                  <a:lnTo>
                    <a:pt x="2968879" y="4690364"/>
                  </a:lnTo>
                  <a:lnTo>
                    <a:pt x="3006979" y="4690364"/>
                  </a:lnTo>
                  <a:close/>
                  <a:moveTo>
                    <a:pt x="2940304" y="4699889"/>
                  </a:moveTo>
                  <a:lnTo>
                    <a:pt x="2902204" y="4699889"/>
                  </a:lnTo>
                  <a:lnTo>
                    <a:pt x="2902204" y="4690364"/>
                  </a:lnTo>
                  <a:lnTo>
                    <a:pt x="2940304" y="4690364"/>
                  </a:lnTo>
                  <a:close/>
                  <a:moveTo>
                    <a:pt x="2873629" y="4699889"/>
                  </a:moveTo>
                  <a:lnTo>
                    <a:pt x="2835529" y="4699889"/>
                  </a:lnTo>
                  <a:lnTo>
                    <a:pt x="2835529" y="4690364"/>
                  </a:lnTo>
                  <a:lnTo>
                    <a:pt x="2873629" y="4690364"/>
                  </a:lnTo>
                  <a:close/>
                  <a:moveTo>
                    <a:pt x="2806954" y="4699889"/>
                  </a:moveTo>
                  <a:lnTo>
                    <a:pt x="2768854" y="4699889"/>
                  </a:lnTo>
                  <a:lnTo>
                    <a:pt x="2768854" y="4690364"/>
                  </a:lnTo>
                  <a:lnTo>
                    <a:pt x="2806954" y="4690364"/>
                  </a:lnTo>
                  <a:close/>
                  <a:moveTo>
                    <a:pt x="2740279" y="4699889"/>
                  </a:moveTo>
                  <a:lnTo>
                    <a:pt x="2702179" y="4699889"/>
                  </a:lnTo>
                  <a:lnTo>
                    <a:pt x="2702179" y="4690364"/>
                  </a:lnTo>
                  <a:lnTo>
                    <a:pt x="2740279" y="4690364"/>
                  </a:lnTo>
                  <a:close/>
                  <a:moveTo>
                    <a:pt x="2673604" y="4699889"/>
                  </a:moveTo>
                  <a:lnTo>
                    <a:pt x="2635504" y="4699889"/>
                  </a:lnTo>
                  <a:lnTo>
                    <a:pt x="2635504" y="4690364"/>
                  </a:lnTo>
                  <a:lnTo>
                    <a:pt x="2673604" y="4690364"/>
                  </a:lnTo>
                  <a:close/>
                  <a:moveTo>
                    <a:pt x="2606929" y="4699889"/>
                  </a:moveTo>
                  <a:lnTo>
                    <a:pt x="2568829" y="4699889"/>
                  </a:lnTo>
                  <a:lnTo>
                    <a:pt x="2568829" y="4690364"/>
                  </a:lnTo>
                  <a:lnTo>
                    <a:pt x="2606929" y="4690364"/>
                  </a:lnTo>
                  <a:close/>
                  <a:moveTo>
                    <a:pt x="2540254" y="4699889"/>
                  </a:moveTo>
                  <a:lnTo>
                    <a:pt x="2502154" y="4699889"/>
                  </a:lnTo>
                  <a:lnTo>
                    <a:pt x="2502154" y="4690364"/>
                  </a:lnTo>
                  <a:lnTo>
                    <a:pt x="2540254" y="4690364"/>
                  </a:lnTo>
                  <a:close/>
                  <a:moveTo>
                    <a:pt x="2473579" y="4699889"/>
                  </a:moveTo>
                  <a:lnTo>
                    <a:pt x="2435479" y="4699889"/>
                  </a:lnTo>
                  <a:lnTo>
                    <a:pt x="2435479" y="4690364"/>
                  </a:lnTo>
                  <a:lnTo>
                    <a:pt x="2473579" y="4690364"/>
                  </a:lnTo>
                  <a:close/>
                  <a:moveTo>
                    <a:pt x="2406904" y="4699889"/>
                  </a:moveTo>
                  <a:lnTo>
                    <a:pt x="2368804" y="4699889"/>
                  </a:lnTo>
                  <a:lnTo>
                    <a:pt x="2368804" y="4690364"/>
                  </a:lnTo>
                  <a:lnTo>
                    <a:pt x="2406904" y="4690364"/>
                  </a:lnTo>
                  <a:close/>
                  <a:moveTo>
                    <a:pt x="2340229" y="4699889"/>
                  </a:moveTo>
                  <a:lnTo>
                    <a:pt x="2302129" y="4699889"/>
                  </a:lnTo>
                  <a:lnTo>
                    <a:pt x="2302129" y="4690364"/>
                  </a:lnTo>
                  <a:lnTo>
                    <a:pt x="2340229" y="4690364"/>
                  </a:lnTo>
                  <a:close/>
                  <a:moveTo>
                    <a:pt x="2273554" y="4699889"/>
                  </a:moveTo>
                  <a:lnTo>
                    <a:pt x="2235454" y="4699889"/>
                  </a:lnTo>
                  <a:lnTo>
                    <a:pt x="2235454" y="4690364"/>
                  </a:lnTo>
                  <a:lnTo>
                    <a:pt x="2273554" y="4690364"/>
                  </a:lnTo>
                  <a:close/>
                  <a:moveTo>
                    <a:pt x="2206879" y="4699889"/>
                  </a:moveTo>
                  <a:lnTo>
                    <a:pt x="2168779" y="4699889"/>
                  </a:lnTo>
                  <a:lnTo>
                    <a:pt x="2168779" y="4690364"/>
                  </a:lnTo>
                  <a:lnTo>
                    <a:pt x="2206879" y="4690364"/>
                  </a:lnTo>
                  <a:close/>
                  <a:moveTo>
                    <a:pt x="2140204" y="4699889"/>
                  </a:moveTo>
                  <a:lnTo>
                    <a:pt x="2102104" y="4699889"/>
                  </a:lnTo>
                  <a:lnTo>
                    <a:pt x="2102104" y="4690364"/>
                  </a:lnTo>
                  <a:lnTo>
                    <a:pt x="2140204" y="4690364"/>
                  </a:lnTo>
                  <a:close/>
                  <a:moveTo>
                    <a:pt x="2073529" y="4699889"/>
                  </a:moveTo>
                  <a:lnTo>
                    <a:pt x="2035429" y="4699889"/>
                  </a:lnTo>
                  <a:lnTo>
                    <a:pt x="2035429" y="4690364"/>
                  </a:lnTo>
                  <a:lnTo>
                    <a:pt x="2073529" y="4690364"/>
                  </a:lnTo>
                  <a:close/>
                  <a:moveTo>
                    <a:pt x="2006854" y="4699889"/>
                  </a:moveTo>
                  <a:lnTo>
                    <a:pt x="1968754" y="4699889"/>
                  </a:lnTo>
                  <a:lnTo>
                    <a:pt x="1968754" y="4690364"/>
                  </a:lnTo>
                  <a:lnTo>
                    <a:pt x="2006854" y="4690364"/>
                  </a:lnTo>
                  <a:close/>
                  <a:moveTo>
                    <a:pt x="1940179" y="4699889"/>
                  </a:moveTo>
                  <a:lnTo>
                    <a:pt x="1902079" y="4699889"/>
                  </a:lnTo>
                  <a:lnTo>
                    <a:pt x="1902079" y="4690364"/>
                  </a:lnTo>
                  <a:lnTo>
                    <a:pt x="1940179" y="4690364"/>
                  </a:lnTo>
                  <a:close/>
                  <a:moveTo>
                    <a:pt x="1873504" y="4699889"/>
                  </a:moveTo>
                  <a:lnTo>
                    <a:pt x="1835404" y="4699889"/>
                  </a:lnTo>
                  <a:lnTo>
                    <a:pt x="1835404" y="4690364"/>
                  </a:lnTo>
                  <a:lnTo>
                    <a:pt x="1873504" y="4690364"/>
                  </a:lnTo>
                  <a:close/>
                  <a:moveTo>
                    <a:pt x="1806829" y="4699889"/>
                  </a:moveTo>
                  <a:lnTo>
                    <a:pt x="1768729" y="4699889"/>
                  </a:lnTo>
                  <a:lnTo>
                    <a:pt x="1768729" y="4690364"/>
                  </a:lnTo>
                  <a:lnTo>
                    <a:pt x="1806829" y="4690364"/>
                  </a:lnTo>
                  <a:close/>
                  <a:moveTo>
                    <a:pt x="1740154" y="4699889"/>
                  </a:moveTo>
                  <a:lnTo>
                    <a:pt x="1702054" y="4699889"/>
                  </a:lnTo>
                  <a:lnTo>
                    <a:pt x="1702054" y="4690364"/>
                  </a:lnTo>
                  <a:lnTo>
                    <a:pt x="1740154" y="4690364"/>
                  </a:lnTo>
                  <a:close/>
                  <a:moveTo>
                    <a:pt x="1673479" y="4699889"/>
                  </a:moveTo>
                  <a:lnTo>
                    <a:pt x="1635379" y="4699889"/>
                  </a:lnTo>
                  <a:lnTo>
                    <a:pt x="1635379" y="4690364"/>
                  </a:lnTo>
                  <a:lnTo>
                    <a:pt x="1673479" y="4690364"/>
                  </a:lnTo>
                  <a:close/>
                  <a:moveTo>
                    <a:pt x="1606804" y="4699889"/>
                  </a:moveTo>
                  <a:lnTo>
                    <a:pt x="1568704" y="4699889"/>
                  </a:lnTo>
                  <a:lnTo>
                    <a:pt x="1568704" y="4690364"/>
                  </a:lnTo>
                  <a:lnTo>
                    <a:pt x="1606804" y="4690364"/>
                  </a:lnTo>
                  <a:close/>
                  <a:moveTo>
                    <a:pt x="1540129" y="4699889"/>
                  </a:moveTo>
                  <a:lnTo>
                    <a:pt x="1502029" y="4699889"/>
                  </a:lnTo>
                  <a:lnTo>
                    <a:pt x="1502029" y="4690364"/>
                  </a:lnTo>
                  <a:lnTo>
                    <a:pt x="1540129" y="4690364"/>
                  </a:lnTo>
                  <a:close/>
                  <a:moveTo>
                    <a:pt x="1473454" y="4699889"/>
                  </a:moveTo>
                  <a:lnTo>
                    <a:pt x="1435354" y="4699889"/>
                  </a:lnTo>
                  <a:lnTo>
                    <a:pt x="1435354" y="4690364"/>
                  </a:lnTo>
                  <a:lnTo>
                    <a:pt x="1473454" y="4690364"/>
                  </a:lnTo>
                  <a:close/>
                  <a:moveTo>
                    <a:pt x="1406779" y="4699889"/>
                  </a:moveTo>
                  <a:lnTo>
                    <a:pt x="1368679" y="4699889"/>
                  </a:lnTo>
                  <a:lnTo>
                    <a:pt x="1368679" y="4690364"/>
                  </a:lnTo>
                  <a:lnTo>
                    <a:pt x="1406779" y="4690364"/>
                  </a:lnTo>
                  <a:close/>
                  <a:moveTo>
                    <a:pt x="1340104" y="4699889"/>
                  </a:moveTo>
                  <a:lnTo>
                    <a:pt x="1302004" y="4699889"/>
                  </a:lnTo>
                  <a:lnTo>
                    <a:pt x="1302004" y="4690364"/>
                  </a:lnTo>
                  <a:lnTo>
                    <a:pt x="1340104" y="4690364"/>
                  </a:lnTo>
                  <a:close/>
                  <a:moveTo>
                    <a:pt x="1273429" y="4699889"/>
                  </a:moveTo>
                  <a:lnTo>
                    <a:pt x="1235329" y="4699889"/>
                  </a:lnTo>
                  <a:lnTo>
                    <a:pt x="1235329" y="4690364"/>
                  </a:lnTo>
                  <a:lnTo>
                    <a:pt x="1273429" y="4690364"/>
                  </a:lnTo>
                  <a:close/>
                  <a:moveTo>
                    <a:pt x="1206754" y="4699889"/>
                  </a:moveTo>
                  <a:lnTo>
                    <a:pt x="1168654" y="4699889"/>
                  </a:lnTo>
                  <a:lnTo>
                    <a:pt x="1168654" y="4690364"/>
                  </a:lnTo>
                  <a:lnTo>
                    <a:pt x="1206754" y="4690364"/>
                  </a:lnTo>
                  <a:close/>
                  <a:moveTo>
                    <a:pt x="1140079" y="4699889"/>
                  </a:moveTo>
                  <a:lnTo>
                    <a:pt x="1101979" y="4699889"/>
                  </a:lnTo>
                  <a:lnTo>
                    <a:pt x="1101979" y="4690364"/>
                  </a:lnTo>
                  <a:lnTo>
                    <a:pt x="1140079" y="4690364"/>
                  </a:lnTo>
                  <a:close/>
                  <a:moveTo>
                    <a:pt x="1073404" y="4699889"/>
                  </a:moveTo>
                  <a:lnTo>
                    <a:pt x="1035304" y="4699889"/>
                  </a:lnTo>
                  <a:lnTo>
                    <a:pt x="1035304" y="4690364"/>
                  </a:lnTo>
                  <a:lnTo>
                    <a:pt x="1073404" y="4690364"/>
                  </a:lnTo>
                  <a:close/>
                  <a:moveTo>
                    <a:pt x="1006729" y="4699889"/>
                  </a:moveTo>
                  <a:lnTo>
                    <a:pt x="968629" y="4699889"/>
                  </a:lnTo>
                  <a:lnTo>
                    <a:pt x="968629" y="4690364"/>
                  </a:lnTo>
                  <a:lnTo>
                    <a:pt x="1006729" y="4690364"/>
                  </a:lnTo>
                  <a:close/>
                  <a:moveTo>
                    <a:pt x="940054" y="4699889"/>
                  </a:moveTo>
                  <a:lnTo>
                    <a:pt x="901954" y="4699889"/>
                  </a:lnTo>
                  <a:lnTo>
                    <a:pt x="901954" y="4690364"/>
                  </a:lnTo>
                  <a:lnTo>
                    <a:pt x="940054" y="4690364"/>
                  </a:lnTo>
                  <a:close/>
                  <a:moveTo>
                    <a:pt x="873379" y="4699889"/>
                  </a:moveTo>
                  <a:lnTo>
                    <a:pt x="835279" y="4699889"/>
                  </a:lnTo>
                  <a:lnTo>
                    <a:pt x="835279" y="4690364"/>
                  </a:lnTo>
                  <a:lnTo>
                    <a:pt x="873379" y="4690364"/>
                  </a:lnTo>
                  <a:close/>
                  <a:moveTo>
                    <a:pt x="806704" y="4699889"/>
                  </a:moveTo>
                  <a:lnTo>
                    <a:pt x="768604" y="4699889"/>
                  </a:lnTo>
                  <a:lnTo>
                    <a:pt x="768604" y="4690364"/>
                  </a:lnTo>
                  <a:lnTo>
                    <a:pt x="806704" y="4690364"/>
                  </a:lnTo>
                  <a:close/>
                  <a:moveTo>
                    <a:pt x="740029" y="4699889"/>
                  </a:moveTo>
                  <a:lnTo>
                    <a:pt x="701929" y="4699889"/>
                  </a:lnTo>
                  <a:lnTo>
                    <a:pt x="701929" y="4690364"/>
                  </a:lnTo>
                  <a:lnTo>
                    <a:pt x="740029" y="4690364"/>
                  </a:lnTo>
                  <a:close/>
                  <a:moveTo>
                    <a:pt x="673354" y="4699889"/>
                  </a:moveTo>
                  <a:lnTo>
                    <a:pt x="635254" y="4699889"/>
                  </a:lnTo>
                  <a:lnTo>
                    <a:pt x="635254" y="4690364"/>
                  </a:lnTo>
                  <a:lnTo>
                    <a:pt x="673354" y="4690364"/>
                  </a:lnTo>
                  <a:close/>
                  <a:moveTo>
                    <a:pt x="606679" y="4699889"/>
                  </a:moveTo>
                  <a:lnTo>
                    <a:pt x="568579" y="4699889"/>
                  </a:lnTo>
                  <a:lnTo>
                    <a:pt x="568579" y="4690364"/>
                  </a:lnTo>
                  <a:lnTo>
                    <a:pt x="606679" y="4690364"/>
                  </a:lnTo>
                  <a:close/>
                  <a:moveTo>
                    <a:pt x="540004" y="4699889"/>
                  </a:moveTo>
                  <a:lnTo>
                    <a:pt x="501904" y="4699889"/>
                  </a:lnTo>
                  <a:lnTo>
                    <a:pt x="501904" y="4690364"/>
                  </a:lnTo>
                  <a:lnTo>
                    <a:pt x="540004" y="4690364"/>
                  </a:lnTo>
                  <a:close/>
                  <a:moveTo>
                    <a:pt x="473329" y="4699889"/>
                  </a:moveTo>
                  <a:lnTo>
                    <a:pt x="435229" y="4699889"/>
                  </a:lnTo>
                  <a:lnTo>
                    <a:pt x="435229" y="4690364"/>
                  </a:lnTo>
                  <a:lnTo>
                    <a:pt x="473329" y="4690364"/>
                  </a:lnTo>
                  <a:close/>
                  <a:moveTo>
                    <a:pt x="406654" y="4699889"/>
                  </a:moveTo>
                  <a:lnTo>
                    <a:pt x="368554" y="4699889"/>
                  </a:lnTo>
                  <a:lnTo>
                    <a:pt x="368554" y="4690364"/>
                  </a:lnTo>
                  <a:lnTo>
                    <a:pt x="406654" y="4690364"/>
                  </a:lnTo>
                  <a:close/>
                  <a:moveTo>
                    <a:pt x="339979" y="4699889"/>
                  </a:moveTo>
                  <a:lnTo>
                    <a:pt x="301879" y="4699889"/>
                  </a:lnTo>
                  <a:lnTo>
                    <a:pt x="301879" y="4690364"/>
                  </a:lnTo>
                  <a:lnTo>
                    <a:pt x="339979" y="4690364"/>
                  </a:lnTo>
                  <a:close/>
                  <a:moveTo>
                    <a:pt x="273304" y="4699889"/>
                  </a:moveTo>
                  <a:lnTo>
                    <a:pt x="235204" y="4699889"/>
                  </a:lnTo>
                  <a:lnTo>
                    <a:pt x="235204" y="4690364"/>
                  </a:lnTo>
                  <a:lnTo>
                    <a:pt x="273304" y="4690364"/>
                  </a:lnTo>
                  <a:close/>
                  <a:moveTo>
                    <a:pt x="206629" y="4699889"/>
                  </a:moveTo>
                  <a:lnTo>
                    <a:pt x="168529" y="4699889"/>
                  </a:lnTo>
                  <a:lnTo>
                    <a:pt x="168529" y="4690364"/>
                  </a:lnTo>
                  <a:lnTo>
                    <a:pt x="206629" y="4690364"/>
                  </a:lnTo>
                  <a:close/>
                  <a:moveTo>
                    <a:pt x="139954" y="4699889"/>
                  </a:moveTo>
                  <a:lnTo>
                    <a:pt x="101854" y="4699889"/>
                  </a:lnTo>
                  <a:lnTo>
                    <a:pt x="101854" y="4690364"/>
                  </a:lnTo>
                  <a:lnTo>
                    <a:pt x="139954" y="4690364"/>
                  </a:lnTo>
                  <a:close/>
                  <a:moveTo>
                    <a:pt x="73279" y="4699889"/>
                  </a:moveTo>
                  <a:lnTo>
                    <a:pt x="35179" y="4699889"/>
                  </a:lnTo>
                  <a:lnTo>
                    <a:pt x="35179" y="4690364"/>
                  </a:lnTo>
                  <a:lnTo>
                    <a:pt x="73279" y="4690364"/>
                  </a:lnTo>
                  <a:close/>
                  <a:moveTo>
                    <a:pt x="6604" y="4699889"/>
                  </a:moveTo>
                  <a:lnTo>
                    <a:pt x="4699" y="4699889"/>
                  </a:lnTo>
                  <a:lnTo>
                    <a:pt x="0" y="4697603"/>
                  </a:lnTo>
                  <a:lnTo>
                    <a:pt x="0" y="4658741"/>
                  </a:lnTo>
                  <a:lnTo>
                    <a:pt x="9525" y="4658741"/>
                  </a:lnTo>
                  <a:lnTo>
                    <a:pt x="9525" y="4694936"/>
                  </a:lnTo>
                  <a:lnTo>
                    <a:pt x="4699" y="4694936"/>
                  </a:lnTo>
                  <a:lnTo>
                    <a:pt x="4699" y="4690110"/>
                  </a:lnTo>
                  <a:lnTo>
                    <a:pt x="6604" y="4690110"/>
                  </a:lnTo>
                  <a:close/>
                  <a:moveTo>
                    <a:pt x="0" y="4630166"/>
                  </a:moveTo>
                  <a:lnTo>
                    <a:pt x="0" y="4592066"/>
                  </a:lnTo>
                  <a:lnTo>
                    <a:pt x="9525" y="4592066"/>
                  </a:lnTo>
                  <a:lnTo>
                    <a:pt x="9525" y="4630166"/>
                  </a:lnTo>
                  <a:close/>
                  <a:moveTo>
                    <a:pt x="0" y="4563491"/>
                  </a:moveTo>
                  <a:lnTo>
                    <a:pt x="0" y="4525391"/>
                  </a:lnTo>
                  <a:lnTo>
                    <a:pt x="9525" y="4525391"/>
                  </a:lnTo>
                  <a:lnTo>
                    <a:pt x="9525" y="4563491"/>
                  </a:lnTo>
                  <a:close/>
                  <a:moveTo>
                    <a:pt x="0" y="4496816"/>
                  </a:moveTo>
                  <a:lnTo>
                    <a:pt x="0" y="4458716"/>
                  </a:lnTo>
                  <a:lnTo>
                    <a:pt x="9525" y="4458716"/>
                  </a:lnTo>
                  <a:lnTo>
                    <a:pt x="9525" y="4496816"/>
                  </a:lnTo>
                  <a:close/>
                  <a:moveTo>
                    <a:pt x="0" y="4430141"/>
                  </a:moveTo>
                  <a:lnTo>
                    <a:pt x="0" y="4392041"/>
                  </a:lnTo>
                  <a:lnTo>
                    <a:pt x="9525" y="4392041"/>
                  </a:lnTo>
                  <a:lnTo>
                    <a:pt x="9525" y="4430141"/>
                  </a:lnTo>
                  <a:close/>
                  <a:moveTo>
                    <a:pt x="0" y="4363466"/>
                  </a:moveTo>
                  <a:lnTo>
                    <a:pt x="0" y="4325366"/>
                  </a:lnTo>
                  <a:lnTo>
                    <a:pt x="9525" y="4325366"/>
                  </a:lnTo>
                  <a:lnTo>
                    <a:pt x="9525" y="4363466"/>
                  </a:lnTo>
                  <a:close/>
                  <a:moveTo>
                    <a:pt x="0" y="4296791"/>
                  </a:moveTo>
                  <a:lnTo>
                    <a:pt x="0" y="4258691"/>
                  </a:lnTo>
                  <a:lnTo>
                    <a:pt x="9525" y="4258691"/>
                  </a:lnTo>
                  <a:lnTo>
                    <a:pt x="9525" y="4296791"/>
                  </a:lnTo>
                  <a:close/>
                  <a:moveTo>
                    <a:pt x="0" y="4230116"/>
                  </a:moveTo>
                  <a:lnTo>
                    <a:pt x="0" y="4192016"/>
                  </a:lnTo>
                  <a:lnTo>
                    <a:pt x="9525" y="4192016"/>
                  </a:lnTo>
                  <a:lnTo>
                    <a:pt x="9525" y="4230116"/>
                  </a:lnTo>
                  <a:close/>
                  <a:moveTo>
                    <a:pt x="0" y="4163441"/>
                  </a:moveTo>
                  <a:lnTo>
                    <a:pt x="0" y="4125341"/>
                  </a:lnTo>
                  <a:lnTo>
                    <a:pt x="9525" y="4125341"/>
                  </a:lnTo>
                  <a:lnTo>
                    <a:pt x="9525" y="4163441"/>
                  </a:lnTo>
                  <a:close/>
                  <a:moveTo>
                    <a:pt x="0" y="4096766"/>
                  </a:moveTo>
                  <a:lnTo>
                    <a:pt x="0" y="4058666"/>
                  </a:lnTo>
                  <a:lnTo>
                    <a:pt x="9525" y="4058666"/>
                  </a:lnTo>
                  <a:lnTo>
                    <a:pt x="9525" y="4096766"/>
                  </a:lnTo>
                  <a:close/>
                  <a:moveTo>
                    <a:pt x="0" y="4030091"/>
                  </a:moveTo>
                  <a:lnTo>
                    <a:pt x="0" y="3991991"/>
                  </a:lnTo>
                  <a:lnTo>
                    <a:pt x="9525" y="3991991"/>
                  </a:lnTo>
                  <a:lnTo>
                    <a:pt x="9525" y="4030091"/>
                  </a:lnTo>
                  <a:close/>
                  <a:moveTo>
                    <a:pt x="0" y="3963416"/>
                  </a:moveTo>
                  <a:lnTo>
                    <a:pt x="0" y="3925316"/>
                  </a:lnTo>
                  <a:lnTo>
                    <a:pt x="9525" y="3925316"/>
                  </a:lnTo>
                  <a:lnTo>
                    <a:pt x="9525" y="3963416"/>
                  </a:lnTo>
                  <a:close/>
                  <a:moveTo>
                    <a:pt x="0" y="3896741"/>
                  </a:moveTo>
                  <a:lnTo>
                    <a:pt x="0" y="3858641"/>
                  </a:lnTo>
                  <a:lnTo>
                    <a:pt x="9525" y="3858641"/>
                  </a:lnTo>
                  <a:lnTo>
                    <a:pt x="9525" y="3896741"/>
                  </a:lnTo>
                  <a:close/>
                  <a:moveTo>
                    <a:pt x="0" y="3830066"/>
                  </a:moveTo>
                  <a:lnTo>
                    <a:pt x="0" y="3791966"/>
                  </a:lnTo>
                  <a:lnTo>
                    <a:pt x="9525" y="3791966"/>
                  </a:lnTo>
                  <a:lnTo>
                    <a:pt x="9525" y="3830066"/>
                  </a:lnTo>
                  <a:close/>
                  <a:moveTo>
                    <a:pt x="0" y="3763391"/>
                  </a:moveTo>
                  <a:lnTo>
                    <a:pt x="0" y="3725291"/>
                  </a:lnTo>
                  <a:lnTo>
                    <a:pt x="9525" y="3725291"/>
                  </a:lnTo>
                  <a:lnTo>
                    <a:pt x="9525" y="3763391"/>
                  </a:lnTo>
                  <a:close/>
                  <a:moveTo>
                    <a:pt x="0" y="3696716"/>
                  </a:moveTo>
                  <a:lnTo>
                    <a:pt x="0" y="3658616"/>
                  </a:lnTo>
                  <a:lnTo>
                    <a:pt x="9525" y="3658616"/>
                  </a:lnTo>
                  <a:lnTo>
                    <a:pt x="9525" y="3696716"/>
                  </a:lnTo>
                  <a:close/>
                  <a:moveTo>
                    <a:pt x="0" y="3630041"/>
                  </a:moveTo>
                  <a:lnTo>
                    <a:pt x="0" y="3591941"/>
                  </a:lnTo>
                  <a:lnTo>
                    <a:pt x="9525" y="3591941"/>
                  </a:lnTo>
                  <a:lnTo>
                    <a:pt x="9525" y="3630041"/>
                  </a:lnTo>
                  <a:close/>
                  <a:moveTo>
                    <a:pt x="0" y="3563366"/>
                  </a:moveTo>
                  <a:lnTo>
                    <a:pt x="0" y="3525266"/>
                  </a:lnTo>
                  <a:lnTo>
                    <a:pt x="9525" y="3525266"/>
                  </a:lnTo>
                  <a:lnTo>
                    <a:pt x="9525" y="3563366"/>
                  </a:lnTo>
                  <a:close/>
                  <a:moveTo>
                    <a:pt x="0" y="3496691"/>
                  </a:moveTo>
                  <a:lnTo>
                    <a:pt x="0" y="3458591"/>
                  </a:lnTo>
                  <a:lnTo>
                    <a:pt x="9525" y="3458591"/>
                  </a:lnTo>
                  <a:lnTo>
                    <a:pt x="9525" y="3496691"/>
                  </a:lnTo>
                  <a:close/>
                  <a:moveTo>
                    <a:pt x="0" y="3430016"/>
                  </a:moveTo>
                  <a:lnTo>
                    <a:pt x="0" y="3391916"/>
                  </a:lnTo>
                  <a:lnTo>
                    <a:pt x="9525" y="3391916"/>
                  </a:lnTo>
                  <a:lnTo>
                    <a:pt x="9525" y="3430016"/>
                  </a:lnTo>
                  <a:close/>
                  <a:moveTo>
                    <a:pt x="0" y="3363341"/>
                  </a:moveTo>
                  <a:lnTo>
                    <a:pt x="0" y="3325241"/>
                  </a:lnTo>
                  <a:lnTo>
                    <a:pt x="9525" y="3325241"/>
                  </a:lnTo>
                  <a:lnTo>
                    <a:pt x="9525" y="3363341"/>
                  </a:lnTo>
                  <a:close/>
                  <a:moveTo>
                    <a:pt x="0" y="3296666"/>
                  </a:moveTo>
                  <a:lnTo>
                    <a:pt x="0" y="3258566"/>
                  </a:lnTo>
                  <a:lnTo>
                    <a:pt x="9525" y="3258566"/>
                  </a:lnTo>
                  <a:lnTo>
                    <a:pt x="9525" y="3296666"/>
                  </a:lnTo>
                  <a:close/>
                  <a:moveTo>
                    <a:pt x="0" y="3229991"/>
                  </a:moveTo>
                  <a:lnTo>
                    <a:pt x="0" y="3191891"/>
                  </a:lnTo>
                  <a:lnTo>
                    <a:pt x="9525" y="3191891"/>
                  </a:lnTo>
                  <a:lnTo>
                    <a:pt x="9525" y="3229991"/>
                  </a:lnTo>
                  <a:close/>
                  <a:moveTo>
                    <a:pt x="0" y="3163316"/>
                  </a:moveTo>
                  <a:lnTo>
                    <a:pt x="0" y="3125216"/>
                  </a:lnTo>
                  <a:lnTo>
                    <a:pt x="9525" y="3125216"/>
                  </a:lnTo>
                  <a:lnTo>
                    <a:pt x="9525" y="3163316"/>
                  </a:lnTo>
                  <a:close/>
                  <a:moveTo>
                    <a:pt x="0" y="3096641"/>
                  </a:moveTo>
                  <a:lnTo>
                    <a:pt x="0" y="3058541"/>
                  </a:lnTo>
                  <a:lnTo>
                    <a:pt x="9525" y="3058541"/>
                  </a:lnTo>
                  <a:lnTo>
                    <a:pt x="9525" y="3096641"/>
                  </a:lnTo>
                  <a:close/>
                  <a:moveTo>
                    <a:pt x="0" y="3029966"/>
                  </a:moveTo>
                  <a:lnTo>
                    <a:pt x="0" y="2991866"/>
                  </a:lnTo>
                  <a:lnTo>
                    <a:pt x="9525" y="2991866"/>
                  </a:lnTo>
                  <a:lnTo>
                    <a:pt x="9525" y="3029966"/>
                  </a:lnTo>
                  <a:close/>
                  <a:moveTo>
                    <a:pt x="0" y="2963291"/>
                  </a:moveTo>
                  <a:lnTo>
                    <a:pt x="0" y="2925191"/>
                  </a:lnTo>
                  <a:lnTo>
                    <a:pt x="9525" y="2925191"/>
                  </a:lnTo>
                  <a:lnTo>
                    <a:pt x="9525" y="2963291"/>
                  </a:lnTo>
                  <a:close/>
                  <a:moveTo>
                    <a:pt x="0" y="2896616"/>
                  </a:moveTo>
                  <a:lnTo>
                    <a:pt x="0" y="2858516"/>
                  </a:lnTo>
                  <a:lnTo>
                    <a:pt x="9525" y="2858516"/>
                  </a:lnTo>
                  <a:lnTo>
                    <a:pt x="9525" y="2896616"/>
                  </a:lnTo>
                  <a:close/>
                  <a:moveTo>
                    <a:pt x="0" y="2829941"/>
                  </a:moveTo>
                  <a:lnTo>
                    <a:pt x="0" y="2791841"/>
                  </a:lnTo>
                  <a:lnTo>
                    <a:pt x="9525" y="2791841"/>
                  </a:lnTo>
                  <a:lnTo>
                    <a:pt x="9525" y="2829941"/>
                  </a:lnTo>
                  <a:close/>
                  <a:moveTo>
                    <a:pt x="0" y="2763266"/>
                  </a:moveTo>
                  <a:lnTo>
                    <a:pt x="0" y="2725166"/>
                  </a:lnTo>
                  <a:lnTo>
                    <a:pt x="9525" y="2725166"/>
                  </a:lnTo>
                  <a:lnTo>
                    <a:pt x="9525" y="2763266"/>
                  </a:lnTo>
                  <a:close/>
                  <a:moveTo>
                    <a:pt x="0" y="2696591"/>
                  </a:moveTo>
                  <a:lnTo>
                    <a:pt x="0" y="2658491"/>
                  </a:lnTo>
                  <a:lnTo>
                    <a:pt x="9525" y="2658491"/>
                  </a:lnTo>
                  <a:lnTo>
                    <a:pt x="9525" y="2696591"/>
                  </a:lnTo>
                  <a:close/>
                  <a:moveTo>
                    <a:pt x="0" y="2629916"/>
                  </a:moveTo>
                  <a:lnTo>
                    <a:pt x="0" y="2591816"/>
                  </a:lnTo>
                  <a:lnTo>
                    <a:pt x="9525" y="2591816"/>
                  </a:lnTo>
                  <a:lnTo>
                    <a:pt x="9525" y="2629916"/>
                  </a:lnTo>
                  <a:close/>
                  <a:moveTo>
                    <a:pt x="0" y="2563241"/>
                  </a:moveTo>
                  <a:lnTo>
                    <a:pt x="0" y="2525141"/>
                  </a:lnTo>
                  <a:lnTo>
                    <a:pt x="9525" y="2525141"/>
                  </a:lnTo>
                  <a:lnTo>
                    <a:pt x="9525" y="2563241"/>
                  </a:lnTo>
                  <a:close/>
                  <a:moveTo>
                    <a:pt x="0" y="2496566"/>
                  </a:moveTo>
                  <a:lnTo>
                    <a:pt x="0" y="2458466"/>
                  </a:lnTo>
                  <a:lnTo>
                    <a:pt x="9525" y="2458466"/>
                  </a:lnTo>
                  <a:lnTo>
                    <a:pt x="9525" y="2496566"/>
                  </a:lnTo>
                  <a:close/>
                  <a:moveTo>
                    <a:pt x="0" y="2429891"/>
                  </a:moveTo>
                  <a:lnTo>
                    <a:pt x="0" y="2391791"/>
                  </a:lnTo>
                  <a:lnTo>
                    <a:pt x="9525" y="2391791"/>
                  </a:lnTo>
                  <a:lnTo>
                    <a:pt x="9525" y="2429891"/>
                  </a:lnTo>
                  <a:close/>
                  <a:moveTo>
                    <a:pt x="0" y="2363216"/>
                  </a:moveTo>
                  <a:lnTo>
                    <a:pt x="0" y="2325116"/>
                  </a:lnTo>
                  <a:lnTo>
                    <a:pt x="9525" y="2325116"/>
                  </a:lnTo>
                  <a:lnTo>
                    <a:pt x="9525" y="2363216"/>
                  </a:lnTo>
                  <a:close/>
                  <a:moveTo>
                    <a:pt x="0" y="2296541"/>
                  </a:moveTo>
                  <a:lnTo>
                    <a:pt x="0" y="2258441"/>
                  </a:lnTo>
                  <a:lnTo>
                    <a:pt x="9525" y="2258441"/>
                  </a:lnTo>
                  <a:lnTo>
                    <a:pt x="9525" y="2296541"/>
                  </a:lnTo>
                  <a:close/>
                  <a:moveTo>
                    <a:pt x="0" y="2229866"/>
                  </a:moveTo>
                  <a:lnTo>
                    <a:pt x="0" y="2191766"/>
                  </a:lnTo>
                  <a:lnTo>
                    <a:pt x="9525" y="2191766"/>
                  </a:lnTo>
                  <a:lnTo>
                    <a:pt x="9525" y="2229866"/>
                  </a:lnTo>
                  <a:close/>
                  <a:moveTo>
                    <a:pt x="0" y="2163191"/>
                  </a:moveTo>
                  <a:lnTo>
                    <a:pt x="0" y="2125091"/>
                  </a:lnTo>
                  <a:lnTo>
                    <a:pt x="9525" y="2125091"/>
                  </a:lnTo>
                  <a:lnTo>
                    <a:pt x="9525" y="2163191"/>
                  </a:lnTo>
                  <a:close/>
                  <a:moveTo>
                    <a:pt x="0" y="2096516"/>
                  </a:moveTo>
                  <a:lnTo>
                    <a:pt x="0" y="2058416"/>
                  </a:lnTo>
                  <a:lnTo>
                    <a:pt x="9525" y="2058416"/>
                  </a:lnTo>
                  <a:lnTo>
                    <a:pt x="9525" y="2096516"/>
                  </a:lnTo>
                  <a:close/>
                  <a:moveTo>
                    <a:pt x="0" y="2029841"/>
                  </a:moveTo>
                  <a:lnTo>
                    <a:pt x="0" y="1991741"/>
                  </a:lnTo>
                  <a:lnTo>
                    <a:pt x="9525" y="1991741"/>
                  </a:lnTo>
                  <a:lnTo>
                    <a:pt x="9525" y="2029841"/>
                  </a:lnTo>
                  <a:close/>
                  <a:moveTo>
                    <a:pt x="0" y="1963166"/>
                  </a:moveTo>
                  <a:lnTo>
                    <a:pt x="0" y="1925066"/>
                  </a:lnTo>
                  <a:lnTo>
                    <a:pt x="9525" y="1925066"/>
                  </a:lnTo>
                  <a:lnTo>
                    <a:pt x="9525" y="1963166"/>
                  </a:lnTo>
                  <a:close/>
                  <a:moveTo>
                    <a:pt x="0" y="1896491"/>
                  </a:moveTo>
                  <a:lnTo>
                    <a:pt x="0" y="1858391"/>
                  </a:lnTo>
                  <a:lnTo>
                    <a:pt x="9525" y="1858391"/>
                  </a:lnTo>
                  <a:lnTo>
                    <a:pt x="9525" y="1896491"/>
                  </a:lnTo>
                  <a:close/>
                  <a:moveTo>
                    <a:pt x="0" y="1829816"/>
                  </a:moveTo>
                  <a:lnTo>
                    <a:pt x="0" y="1791716"/>
                  </a:lnTo>
                  <a:lnTo>
                    <a:pt x="9525" y="1791716"/>
                  </a:lnTo>
                  <a:lnTo>
                    <a:pt x="9525" y="1829816"/>
                  </a:lnTo>
                  <a:close/>
                  <a:moveTo>
                    <a:pt x="0" y="1763141"/>
                  </a:moveTo>
                  <a:lnTo>
                    <a:pt x="0" y="1725041"/>
                  </a:lnTo>
                  <a:lnTo>
                    <a:pt x="9525" y="1725041"/>
                  </a:lnTo>
                  <a:lnTo>
                    <a:pt x="9525" y="1763141"/>
                  </a:lnTo>
                  <a:close/>
                  <a:moveTo>
                    <a:pt x="0" y="1696466"/>
                  </a:moveTo>
                  <a:lnTo>
                    <a:pt x="0" y="1658366"/>
                  </a:lnTo>
                  <a:lnTo>
                    <a:pt x="9525" y="1658366"/>
                  </a:lnTo>
                  <a:lnTo>
                    <a:pt x="9525" y="1696466"/>
                  </a:lnTo>
                  <a:close/>
                  <a:moveTo>
                    <a:pt x="0" y="1629791"/>
                  </a:moveTo>
                  <a:lnTo>
                    <a:pt x="0" y="1591691"/>
                  </a:lnTo>
                  <a:lnTo>
                    <a:pt x="9525" y="1591691"/>
                  </a:lnTo>
                  <a:lnTo>
                    <a:pt x="9525" y="1629791"/>
                  </a:lnTo>
                  <a:close/>
                  <a:moveTo>
                    <a:pt x="0" y="1563116"/>
                  </a:moveTo>
                  <a:lnTo>
                    <a:pt x="0" y="1525016"/>
                  </a:lnTo>
                  <a:lnTo>
                    <a:pt x="9525" y="1525016"/>
                  </a:lnTo>
                  <a:lnTo>
                    <a:pt x="9525" y="1563116"/>
                  </a:lnTo>
                  <a:close/>
                  <a:moveTo>
                    <a:pt x="0" y="1496441"/>
                  </a:moveTo>
                  <a:lnTo>
                    <a:pt x="0" y="1458341"/>
                  </a:lnTo>
                  <a:lnTo>
                    <a:pt x="9525" y="1458341"/>
                  </a:lnTo>
                  <a:lnTo>
                    <a:pt x="9525" y="1496441"/>
                  </a:lnTo>
                  <a:close/>
                  <a:moveTo>
                    <a:pt x="0" y="1429766"/>
                  </a:moveTo>
                  <a:lnTo>
                    <a:pt x="0" y="1391666"/>
                  </a:lnTo>
                  <a:lnTo>
                    <a:pt x="9525" y="1391666"/>
                  </a:lnTo>
                  <a:lnTo>
                    <a:pt x="9525" y="1429766"/>
                  </a:lnTo>
                  <a:close/>
                  <a:moveTo>
                    <a:pt x="0" y="1363091"/>
                  </a:moveTo>
                  <a:lnTo>
                    <a:pt x="0" y="1324991"/>
                  </a:lnTo>
                  <a:lnTo>
                    <a:pt x="9525" y="1324991"/>
                  </a:lnTo>
                  <a:lnTo>
                    <a:pt x="9525" y="1363091"/>
                  </a:lnTo>
                  <a:close/>
                  <a:moveTo>
                    <a:pt x="0" y="1296416"/>
                  </a:moveTo>
                  <a:lnTo>
                    <a:pt x="0" y="1258316"/>
                  </a:lnTo>
                  <a:lnTo>
                    <a:pt x="9525" y="1258316"/>
                  </a:lnTo>
                  <a:lnTo>
                    <a:pt x="9525" y="1296416"/>
                  </a:lnTo>
                  <a:close/>
                  <a:moveTo>
                    <a:pt x="0" y="1229741"/>
                  </a:moveTo>
                  <a:lnTo>
                    <a:pt x="0" y="1191641"/>
                  </a:lnTo>
                  <a:lnTo>
                    <a:pt x="9525" y="1191641"/>
                  </a:lnTo>
                  <a:lnTo>
                    <a:pt x="9525" y="1229741"/>
                  </a:lnTo>
                  <a:close/>
                  <a:moveTo>
                    <a:pt x="0" y="1163066"/>
                  </a:moveTo>
                  <a:lnTo>
                    <a:pt x="0" y="1124966"/>
                  </a:lnTo>
                  <a:lnTo>
                    <a:pt x="9525" y="1124966"/>
                  </a:lnTo>
                  <a:lnTo>
                    <a:pt x="9525" y="1163066"/>
                  </a:lnTo>
                  <a:close/>
                  <a:moveTo>
                    <a:pt x="0" y="1096391"/>
                  </a:moveTo>
                  <a:lnTo>
                    <a:pt x="0" y="1058291"/>
                  </a:lnTo>
                  <a:lnTo>
                    <a:pt x="9525" y="1058291"/>
                  </a:lnTo>
                  <a:lnTo>
                    <a:pt x="9525" y="1096391"/>
                  </a:lnTo>
                  <a:close/>
                  <a:moveTo>
                    <a:pt x="0" y="1029716"/>
                  </a:moveTo>
                  <a:lnTo>
                    <a:pt x="0" y="991616"/>
                  </a:lnTo>
                  <a:lnTo>
                    <a:pt x="9525" y="991616"/>
                  </a:lnTo>
                  <a:lnTo>
                    <a:pt x="9525" y="1029716"/>
                  </a:lnTo>
                  <a:close/>
                  <a:moveTo>
                    <a:pt x="0" y="963041"/>
                  </a:moveTo>
                  <a:lnTo>
                    <a:pt x="0" y="924941"/>
                  </a:lnTo>
                  <a:lnTo>
                    <a:pt x="9525" y="924941"/>
                  </a:lnTo>
                  <a:lnTo>
                    <a:pt x="9525" y="963041"/>
                  </a:lnTo>
                  <a:close/>
                  <a:moveTo>
                    <a:pt x="0" y="896366"/>
                  </a:moveTo>
                  <a:lnTo>
                    <a:pt x="0" y="858266"/>
                  </a:lnTo>
                  <a:lnTo>
                    <a:pt x="9525" y="858266"/>
                  </a:lnTo>
                  <a:lnTo>
                    <a:pt x="9525" y="896366"/>
                  </a:lnTo>
                  <a:close/>
                  <a:moveTo>
                    <a:pt x="0" y="829691"/>
                  </a:moveTo>
                  <a:lnTo>
                    <a:pt x="0" y="791591"/>
                  </a:lnTo>
                  <a:lnTo>
                    <a:pt x="9525" y="791591"/>
                  </a:lnTo>
                  <a:lnTo>
                    <a:pt x="9525" y="829691"/>
                  </a:lnTo>
                  <a:close/>
                  <a:moveTo>
                    <a:pt x="0" y="763016"/>
                  </a:moveTo>
                  <a:lnTo>
                    <a:pt x="0" y="724916"/>
                  </a:lnTo>
                  <a:lnTo>
                    <a:pt x="9525" y="724916"/>
                  </a:lnTo>
                  <a:lnTo>
                    <a:pt x="9525" y="763016"/>
                  </a:lnTo>
                  <a:close/>
                  <a:moveTo>
                    <a:pt x="0" y="696341"/>
                  </a:moveTo>
                  <a:lnTo>
                    <a:pt x="0" y="658241"/>
                  </a:lnTo>
                  <a:lnTo>
                    <a:pt x="9525" y="658241"/>
                  </a:lnTo>
                  <a:lnTo>
                    <a:pt x="9525" y="696341"/>
                  </a:lnTo>
                  <a:close/>
                  <a:moveTo>
                    <a:pt x="0" y="629666"/>
                  </a:moveTo>
                  <a:lnTo>
                    <a:pt x="0" y="591566"/>
                  </a:lnTo>
                  <a:lnTo>
                    <a:pt x="9525" y="591566"/>
                  </a:lnTo>
                  <a:lnTo>
                    <a:pt x="9525" y="629666"/>
                  </a:lnTo>
                  <a:close/>
                  <a:moveTo>
                    <a:pt x="0" y="562991"/>
                  </a:moveTo>
                  <a:lnTo>
                    <a:pt x="0" y="524891"/>
                  </a:lnTo>
                  <a:lnTo>
                    <a:pt x="9525" y="524891"/>
                  </a:lnTo>
                  <a:lnTo>
                    <a:pt x="9525" y="562991"/>
                  </a:lnTo>
                  <a:close/>
                  <a:moveTo>
                    <a:pt x="0" y="496316"/>
                  </a:moveTo>
                  <a:lnTo>
                    <a:pt x="0" y="458216"/>
                  </a:lnTo>
                  <a:lnTo>
                    <a:pt x="9525" y="458216"/>
                  </a:lnTo>
                  <a:lnTo>
                    <a:pt x="9525" y="496316"/>
                  </a:lnTo>
                  <a:close/>
                  <a:moveTo>
                    <a:pt x="0" y="429641"/>
                  </a:moveTo>
                  <a:lnTo>
                    <a:pt x="0" y="391541"/>
                  </a:lnTo>
                  <a:lnTo>
                    <a:pt x="9525" y="391541"/>
                  </a:lnTo>
                  <a:lnTo>
                    <a:pt x="9525" y="429641"/>
                  </a:lnTo>
                  <a:close/>
                  <a:moveTo>
                    <a:pt x="0" y="362966"/>
                  </a:moveTo>
                  <a:lnTo>
                    <a:pt x="0" y="324866"/>
                  </a:lnTo>
                  <a:lnTo>
                    <a:pt x="9525" y="324866"/>
                  </a:lnTo>
                  <a:lnTo>
                    <a:pt x="9525" y="362966"/>
                  </a:lnTo>
                  <a:close/>
                  <a:moveTo>
                    <a:pt x="0" y="296291"/>
                  </a:moveTo>
                  <a:lnTo>
                    <a:pt x="0" y="258191"/>
                  </a:lnTo>
                  <a:lnTo>
                    <a:pt x="9525" y="258191"/>
                  </a:lnTo>
                  <a:lnTo>
                    <a:pt x="9525" y="296291"/>
                  </a:lnTo>
                  <a:close/>
                  <a:moveTo>
                    <a:pt x="0" y="229616"/>
                  </a:moveTo>
                  <a:lnTo>
                    <a:pt x="0" y="191516"/>
                  </a:lnTo>
                  <a:lnTo>
                    <a:pt x="9525" y="191516"/>
                  </a:lnTo>
                  <a:lnTo>
                    <a:pt x="9525" y="229616"/>
                  </a:lnTo>
                  <a:close/>
                  <a:moveTo>
                    <a:pt x="0" y="162941"/>
                  </a:moveTo>
                  <a:lnTo>
                    <a:pt x="0" y="124841"/>
                  </a:lnTo>
                  <a:lnTo>
                    <a:pt x="9525" y="124841"/>
                  </a:lnTo>
                  <a:lnTo>
                    <a:pt x="9525" y="162941"/>
                  </a:lnTo>
                  <a:close/>
                  <a:moveTo>
                    <a:pt x="0" y="96266"/>
                  </a:moveTo>
                  <a:lnTo>
                    <a:pt x="0" y="58166"/>
                  </a:lnTo>
                  <a:lnTo>
                    <a:pt x="9525" y="58166"/>
                  </a:lnTo>
                  <a:lnTo>
                    <a:pt x="9525" y="96266"/>
                  </a:lnTo>
                  <a:close/>
                  <a:moveTo>
                    <a:pt x="0" y="29591"/>
                  </a:moveTo>
                  <a:lnTo>
                    <a:pt x="0" y="4826"/>
                  </a:lnTo>
                  <a:cubicBezTo>
                    <a:pt x="0" y="2159"/>
                    <a:pt x="2159" y="0"/>
                    <a:pt x="4826" y="0"/>
                  </a:cubicBezTo>
                  <a:lnTo>
                    <a:pt x="42926" y="0"/>
                  </a:lnTo>
                  <a:lnTo>
                    <a:pt x="42926" y="9525"/>
                  </a:lnTo>
                  <a:lnTo>
                    <a:pt x="4826" y="9525"/>
                  </a:lnTo>
                  <a:lnTo>
                    <a:pt x="4826" y="4699"/>
                  </a:lnTo>
                  <a:lnTo>
                    <a:pt x="9652" y="4699"/>
                  </a:lnTo>
                  <a:lnTo>
                    <a:pt x="9652" y="29464"/>
                  </a:lnTo>
                  <a:close/>
                </a:path>
              </a:pathLst>
            </a:custGeom>
            <a:solidFill>
              <a:srgbClr val="0B49CB"/>
            </a:solidFill>
          </p:spPr>
        </p:sp>
      </p:grpSp>
      <p:sp>
        <p:nvSpPr>
          <p:cNvPr id="16" name="Freeform 16"/>
          <p:cNvSpPr/>
          <p:nvPr/>
        </p:nvSpPr>
        <p:spPr>
          <a:xfrm>
            <a:off x="5910072" y="1447800"/>
            <a:ext cx="4655810" cy="4778502"/>
          </a:xfrm>
          <a:custGeom>
            <a:avLst/>
            <a:gdLst/>
            <a:ahLst/>
            <a:cxnLst/>
            <a:rect l="l" t="t" r="r" b="b"/>
            <a:pathLst>
              <a:path w="4655810" h="4778502">
                <a:moveTo>
                  <a:pt x="0" y="0"/>
                </a:moveTo>
                <a:lnTo>
                  <a:pt x="4655810" y="0"/>
                </a:lnTo>
                <a:lnTo>
                  <a:pt x="4655810" y="4778502"/>
                </a:lnTo>
                <a:lnTo>
                  <a:pt x="0" y="4778502"/>
                </a:lnTo>
                <a:lnTo>
                  <a:pt x="0" y="0"/>
                </a:lnTo>
                <a:close/>
              </a:path>
            </a:pathLst>
          </a:custGeom>
          <a:blipFill>
            <a:blip r:embed="rId3"/>
            <a:stretch>
              <a:fillRect/>
            </a:stretch>
          </a:blipFill>
        </p:spPr>
      </p:sp>
      <p:sp>
        <p:nvSpPr>
          <p:cNvPr id="17" name="TextBox 17"/>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9</a:t>
            </a:r>
          </a:p>
        </p:txBody>
      </p:sp>
      <p:sp>
        <p:nvSpPr>
          <p:cNvPr id="18" name="TextBox 18"/>
          <p:cNvSpPr txBox="1"/>
          <p:nvPr/>
        </p:nvSpPr>
        <p:spPr>
          <a:xfrm>
            <a:off x="91440" y="1514818"/>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91440" y="2698966"/>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0" name="TextBox 20"/>
          <p:cNvSpPr txBox="1"/>
          <p:nvPr/>
        </p:nvSpPr>
        <p:spPr>
          <a:xfrm>
            <a:off x="91440" y="3882352"/>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1" name="TextBox 21"/>
          <p:cNvSpPr txBox="1"/>
          <p:nvPr/>
        </p:nvSpPr>
        <p:spPr>
          <a:xfrm>
            <a:off x="433778" y="1529086"/>
            <a:ext cx="4233348" cy="4374985"/>
          </a:xfrm>
          <a:prstGeom prst="rect">
            <a:avLst/>
          </a:prstGeom>
        </p:spPr>
        <p:txBody>
          <a:bodyPr lIns="0" tIns="0" rIns="0" bIns="0" rtlCol="0" anchor="t">
            <a:spAutoFit/>
          </a:bodyPr>
          <a:lstStyle/>
          <a:p>
            <a:pPr algn="just">
              <a:lnSpc>
                <a:spcPts val="2640"/>
              </a:lnSpc>
            </a:pPr>
            <a:r>
              <a:rPr lang="en-US" sz="2202" spc="22">
                <a:solidFill>
                  <a:srgbClr val="3B2F06"/>
                </a:solidFill>
                <a:latin typeface="IBM Plex Sans Condensed"/>
                <a:ea typeface="IBM Plex Sans Condensed"/>
                <a:cs typeface="IBM Plex Sans Condensed"/>
                <a:sym typeface="IBM Plex Sans Condensed"/>
              </a:rPr>
              <a:t>We applied web scrapping to webscrap Falcon 9 launch records with BeautifulSoup </a:t>
            </a:r>
          </a:p>
          <a:p>
            <a:pPr algn="just">
              <a:lnSpc>
                <a:spcPts val="5447"/>
              </a:lnSpc>
            </a:pPr>
            <a:r>
              <a:rPr lang="en-US" sz="2202" spc="22">
                <a:solidFill>
                  <a:srgbClr val="3B2F06"/>
                </a:solidFill>
                <a:latin typeface="IBM Plex Sans Condensed"/>
                <a:ea typeface="IBM Plex Sans Condensed"/>
                <a:cs typeface="IBM Plex Sans Condensed"/>
                <a:sym typeface="IBM Plex Sans Condensed"/>
              </a:rPr>
              <a:t>We parsed the table and </a:t>
            </a:r>
          </a:p>
          <a:p>
            <a:pPr algn="just">
              <a:lnSpc>
                <a:spcPts val="1101"/>
              </a:lnSpc>
            </a:pPr>
            <a:r>
              <a:rPr lang="en-US" sz="2202" spc="22">
                <a:solidFill>
                  <a:srgbClr val="3B2F06"/>
                </a:solidFill>
                <a:latin typeface="IBM Plex Sans Condensed"/>
                <a:ea typeface="IBM Plex Sans Condensed"/>
                <a:cs typeface="IBM Plex Sans Condensed"/>
                <a:sym typeface="IBM Plex Sans Condensed"/>
              </a:rPr>
              <a:t>converted it into a pandas </a:t>
            </a:r>
          </a:p>
          <a:p>
            <a:pPr algn="just">
              <a:lnSpc>
                <a:spcPts val="4038"/>
              </a:lnSpc>
            </a:pPr>
            <a:r>
              <a:rPr lang="en-US" sz="2202" spc="22">
                <a:solidFill>
                  <a:srgbClr val="3B2F06"/>
                </a:solidFill>
                <a:latin typeface="IBM Plex Sans Condensed"/>
                <a:ea typeface="IBM Plex Sans Condensed"/>
                <a:cs typeface="IBM Plex Sans Condensed"/>
                <a:sym typeface="IBM Plex Sans Condensed"/>
              </a:rPr>
              <a:t>dataframe. The link to the notebook is </a:t>
            </a:r>
          </a:p>
          <a:p>
            <a:pPr algn="just">
              <a:lnSpc>
                <a:spcPts val="1385"/>
              </a:lnSpc>
            </a:pPr>
            <a:r>
              <a:rPr lang="en-US" sz="2202" spc="22">
                <a:solidFill>
                  <a:srgbClr val="1C7DDB"/>
                </a:solidFill>
                <a:latin typeface="IBM Plex Sans Condensed"/>
                <a:ea typeface="IBM Plex Sans Condensed"/>
                <a:cs typeface="IBM Plex Sans Condensed"/>
                <a:sym typeface="IBM Plex Sans Condensed"/>
              </a:rPr>
              <a:t>https://github.com/chuksoo/IBM-</a:t>
            </a:r>
          </a:p>
          <a:p>
            <a:pPr algn="just">
              <a:lnSpc>
                <a:spcPts val="3895"/>
              </a:lnSpc>
            </a:pPr>
            <a:r>
              <a:rPr lang="en-US" sz="2202" spc="22">
                <a:solidFill>
                  <a:srgbClr val="1C7DDB"/>
                </a:solidFill>
                <a:latin typeface="IBM Plex Sans Condensed"/>
                <a:ea typeface="IBM Plex Sans Condensed"/>
                <a:cs typeface="IBM Plex Sans Condensed"/>
                <a:sym typeface="IBM Plex Sans Condensed"/>
              </a:rPr>
              <a:t>Data-Science-Capstone-</a:t>
            </a:r>
          </a:p>
          <a:p>
            <a:pPr algn="just">
              <a:lnSpc>
                <a:spcPts val="1385"/>
              </a:lnSpc>
            </a:pPr>
            <a:r>
              <a:rPr lang="en-US" sz="2202" spc="22">
                <a:solidFill>
                  <a:srgbClr val="1C7DDB"/>
                </a:solidFill>
                <a:latin typeface="IBM Plex Sans Condensed"/>
                <a:ea typeface="IBM Plex Sans Condensed"/>
                <a:cs typeface="IBM Plex Sans Condensed"/>
                <a:sym typeface="IBM Plex Sans Condensed"/>
              </a:rPr>
              <a:t>SpaceX/blob/main/Data%20Collec</a:t>
            </a:r>
          </a:p>
          <a:p>
            <a:pPr algn="just">
              <a:lnSpc>
                <a:spcPts val="3895"/>
              </a:lnSpc>
            </a:pPr>
            <a:r>
              <a:rPr lang="en-US" sz="2202" spc="22">
                <a:solidFill>
                  <a:srgbClr val="1C7DDB"/>
                </a:solidFill>
                <a:latin typeface="IBM Plex Sans Condensed"/>
                <a:ea typeface="IBM Plex Sans Condensed"/>
                <a:cs typeface="IBM Plex Sans Condensed"/>
                <a:sym typeface="IBM Plex Sans Condensed"/>
              </a:rPr>
              <a:t>tion%20with%20Web%20Scrapin</a:t>
            </a:r>
          </a:p>
          <a:p>
            <a:pPr algn="just">
              <a:lnSpc>
                <a:spcPts val="1385"/>
              </a:lnSpc>
            </a:pPr>
            <a:r>
              <a:rPr lang="en-US" sz="2202" spc="22">
                <a:solidFill>
                  <a:srgbClr val="1C7DDB"/>
                </a:solidFill>
                <a:latin typeface="IBM Plex Sans Condensed"/>
                <a:ea typeface="IBM Plex Sans Condensed"/>
                <a:cs typeface="IBM Plex Sans Condensed"/>
                <a:sym typeface="IBM Plex Sans Condensed"/>
              </a:rPr>
              <a:t>g.ipynb.</a:t>
            </a:r>
          </a:p>
        </p:txBody>
      </p:sp>
      <p:sp>
        <p:nvSpPr>
          <p:cNvPr id="22" name="TextBox 22"/>
          <p:cNvSpPr txBox="1"/>
          <p:nvPr/>
        </p:nvSpPr>
        <p:spPr>
          <a:xfrm>
            <a:off x="1013851" y="557508"/>
            <a:ext cx="5332724"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Collection -Scraping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1879</Words>
  <Application>Microsoft Office PowerPoint</Application>
  <PresentationFormat>Widescreen</PresentationFormat>
  <Paragraphs>264</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IBM Plex Sans Condensed</vt:lpstr>
      <vt:lpstr>Calibri</vt:lpstr>
      <vt:lpstr>Trebuchet MS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DS-Capstone-Presentation.pdf</dc:title>
  <cp:lastModifiedBy>T RUTHWIK</cp:lastModifiedBy>
  <cp:revision>2</cp:revision>
  <dcterms:created xsi:type="dcterms:W3CDTF">2006-08-16T00:00:00Z</dcterms:created>
  <dcterms:modified xsi:type="dcterms:W3CDTF">2025-01-16T17:15:12Z</dcterms:modified>
  <dc:identifier>DAGcSVx5-5A</dc:identifier>
</cp:coreProperties>
</file>